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351" r:id="rId4"/>
    <p:sldId id="305" r:id="rId5"/>
    <p:sldId id="334" r:id="rId6"/>
    <p:sldId id="339" r:id="rId7"/>
    <p:sldId id="357" r:id="rId8"/>
    <p:sldId id="336" r:id="rId9"/>
    <p:sldId id="340" r:id="rId10"/>
    <p:sldId id="342" r:id="rId11"/>
    <p:sldId id="343" r:id="rId12"/>
    <p:sldId id="337" r:id="rId13"/>
    <p:sldId id="338" r:id="rId14"/>
    <p:sldId id="344" r:id="rId15"/>
    <p:sldId id="345" r:id="rId16"/>
    <p:sldId id="346" r:id="rId17"/>
    <p:sldId id="348" r:id="rId18"/>
    <p:sldId id="349" r:id="rId19"/>
    <p:sldId id="407" r:id="rId20"/>
    <p:sldId id="353" r:id="rId21"/>
    <p:sldId id="354" r:id="rId22"/>
    <p:sldId id="355" r:id="rId23"/>
    <p:sldId id="358" r:id="rId24"/>
    <p:sldId id="359" r:id="rId25"/>
    <p:sldId id="356" r:id="rId26"/>
    <p:sldId id="360" r:id="rId27"/>
    <p:sldId id="361" r:id="rId28"/>
    <p:sldId id="347" r:id="rId29"/>
    <p:sldId id="364" r:id="rId30"/>
    <p:sldId id="366" r:id="rId31"/>
    <p:sldId id="365" r:id="rId32"/>
    <p:sldId id="367" r:id="rId33"/>
    <p:sldId id="368" r:id="rId34"/>
    <p:sldId id="411" r:id="rId35"/>
    <p:sldId id="410" r:id="rId36"/>
    <p:sldId id="363" r:id="rId37"/>
    <p:sldId id="352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3" r:id="rId52"/>
    <p:sldId id="408" r:id="rId53"/>
    <p:sldId id="384" r:id="rId54"/>
    <p:sldId id="385" r:id="rId55"/>
    <p:sldId id="386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412" r:id="rId67"/>
    <p:sldId id="413" r:id="rId68"/>
    <p:sldId id="397" r:id="rId69"/>
    <p:sldId id="398" r:id="rId70"/>
    <p:sldId id="399" r:id="rId71"/>
    <p:sldId id="350" r:id="rId72"/>
    <p:sldId id="400" r:id="rId73"/>
    <p:sldId id="401" r:id="rId74"/>
    <p:sldId id="402" r:id="rId75"/>
    <p:sldId id="405" r:id="rId76"/>
    <p:sldId id="406" r:id="rId77"/>
    <p:sldId id="409" r:id="rId78"/>
    <p:sldId id="332" r:id="rId79"/>
    <p:sldId id="333" r:id="rId80"/>
  </p:sldIdLst>
  <p:sldSz cx="9144000" cy="6858000" type="screen4x3"/>
  <p:notesSz cx="6858000" cy="9144000"/>
  <p:custDataLst>
    <p:tags r:id="rId8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7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8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5400" dirty="0" smtClean="0"/>
              <a:t>PEMROGRAMAN  II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Yulianti</a:t>
            </a:r>
            <a:r>
              <a:rPr lang="id-ID" dirty="0">
                <a:solidFill>
                  <a:schemeClr val="tx1"/>
                </a:solidFill>
              </a:rPr>
              <a:t>., S.</a:t>
            </a:r>
            <a:r>
              <a:rPr lang="en-US" dirty="0" err="1">
                <a:solidFill>
                  <a:schemeClr val="tx1"/>
                </a:solidFill>
              </a:rPr>
              <a:t>Kom</a:t>
            </a:r>
            <a:r>
              <a:rPr lang="id-ID" dirty="0">
                <a:solidFill>
                  <a:schemeClr val="tx1"/>
                </a:solidFill>
              </a:rPr>
              <a:t>., M.Kom.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0812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1025 8055</a:t>
            </a:r>
          </a:p>
          <a:p>
            <a:r>
              <a:rPr lang="en-US">
                <a:solidFill>
                  <a:schemeClr val="tx1"/>
                </a:solidFill>
              </a:rPr>
              <a:t>yulianti@unpam.ac.id</a:t>
            </a:r>
            <a:endParaRPr lang="id-ID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22712" cy="4781127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2 </a:t>
            </a:r>
            <a:r>
              <a:rPr lang="en-US" dirty="0" err="1" smtClean="0"/>
              <a:t>TextField</a:t>
            </a:r>
            <a:r>
              <a:rPr lang="en-US" dirty="0" smtClean="0"/>
              <a:t>, 2 </a:t>
            </a:r>
            <a:r>
              <a:rPr lang="en-US" dirty="0" err="1" smtClean="0"/>
              <a:t>ComboBox</a:t>
            </a:r>
            <a:r>
              <a:rPr lang="en-US" dirty="0" smtClean="0"/>
              <a:t>, </a:t>
            </a:r>
            <a:r>
              <a:rPr lang="en-US" dirty="0" err="1" smtClean="0"/>
              <a:t>PasswordField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4 Button </a:t>
            </a:r>
            <a:r>
              <a:rPr lang="en-US" dirty="0" err="1" smtClean="0"/>
              <a:t>dari</a:t>
            </a:r>
            <a:r>
              <a:rPr lang="en-US" dirty="0" smtClean="0"/>
              <a:t> Palette </a:t>
            </a:r>
            <a:r>
              <a:rPr lang="en-US" dirty="0" err="1" smtClean="0"/>
              <a:t>grup</a:t>
            </a:r>
            <a:r>
              <a:rPr lang="en-US" dirty="0" smtClean="0"/>
              <a:t> Swing Controls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r>
              <a:rPr lang="en-US" dirty="0" smtClean="0"/>
              <a:t>, agar rata Kiri,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putus-putus</a:t>
            </a:r>
            <a:r>
              <a:rPr lang="en-US" dirty="0" smtClean="0"/>
              <a:t> di </a:t>
            </a:r>
            <a:r>
              <a:rPr lang="en-US" dirty="0" err="1" smtClean="0"/>
              <a:t>sebelah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115" t="18500" r="48893" b="35235"/>
          <a:stretch/>
        </p:blipFill>
        <p:spPr>
          <a:xfrm>
            <a:off x="3796384" y="1603919"/>
            <a:ext cx="489041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6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TextField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PasswordField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Edit Text, </a:t>
            </a:r>
            <a:r>
              <a:rPr lang="en-US" dirty="0" err="1" smtClean="0"/>
              <a:t>hapus</a:t>
            </a:r>
            <a:r>
              <a:rPr lang="en-US" dirty="0" smtClean="0"/>
              <a:t> </a:t>
            </a:r>
            <a:r>
              <a:rPr lang="en-US" dirty="0" err="1" smtClean="0"/>
              <a:t>teksnya</a:t>
            </a:r>
            <a:endParaRPr lang="en-US" dirty="0" smtClean="0"/>
          </a:p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Button, </a:t>
            </a:r>
            <a:r>
              <a:rPr lang="en-US" dirty="0" err="1"/>
              <a:t>pilih</a:t>
            </a:r>
            <a:r>
              <a:rPr lang="en-US" dirty="0"/>
              <a:t> Edit Text,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Lihat</a:t>
            </a:r>
            <a:r>
              <a:rPr lang="en-US" dirty="0" smtClean="0"/>
              <a:t>, </a:t>
            </a:r>
            <a:r>
              <a:rPr lang="en-US" dirty="0" err="1" smtClean="0"/>
              <a:t>Simpan</a:t>
            </a:r>
            <a:r>
              <a:rPr lang="en-US" dirty="0" smtClean="0"/>
              <a:t>, </a:t>
            </a:r>
            <a:r>
              <a:rPr lang="en-US" dirty="0" err="1" smtClean="0"/>
              <a:t>Hapus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Tutup</a:t>
            </a:r>
            <a:endParaRPr lang="en-US" dirty="0" smtClean="0"/>
          </a:p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smtClean="0"/>
              <a:t>Change Variable Name …,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teks</a:t>
            </a:r>
            <a:r>
              <a:rPr lang="en-US" dirty="0" smtClean="0"/>
              <a:t>/</a:t>
            </a:r>
            <a:r>
              <a:rPr lang="en-US" dirty="0" err="1" smtClean="0"/>
              <a:t>fungsinya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TextField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nimTextField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namaTextField</a:t>
            </a:r>
            <a:endParaRPr lang="en-US" dirty="0" smtClean="0"/>
          </a:p>
          <a:p>
            <a:pPr lvl="1"/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ComboBox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semesterComboBox</a:t>
            </a:r>
            <a:r>
              <a:rPr lang="en-US" dirty="0" smtClean="0"/>
              <a:t>, </a:t>
            </a:r>
            <a:r>
              <a:rPr lang="en-US" dirty="0" err="1" smtClean="0"/>
              <a:t>kelasComboBox</a:t>
            </a:r>
            <a:endParaRPr lang="en-US" dirty="0" smtClean="0"/>
          </a:p>
          <a:p>
            <a:pPr lvl="1"/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PasswordField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passwordField</a:t>
            </a:r>
            <a:endParaRPr lang="en-US" dirty="0" smtClean="0"/>
          </a:p>
          <a:p>
            <a:pPr lvl="1"/>
            <a:r>
              <a:rPr lang="en-US" dirty="0" err="1" smtClean="0"/>
              <a:t>Untuk</a:t>
            </a:r>
            <a:r>
              <a:rPr lang="en-US" dirty="0" smtClean="0"/>
              <a:t> Button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lihatButton</a:t>
            </a:r>
            <a:r>
              <a:rPr lang="en-US" dirty="0" smtClean="0"/>
              <a:t>, </a:t>
            </a:r>
            <a:r>
              <a:rPr lang="en-US" dirty="0" err="1" smtClean="0"/>
              <a:t>simpanButton</a:t>
            </a:r>
            <a:r>
              <a:rPr lang="en-US" dirty="0" smtClean="0"/>
              <a:t>, </a:t>
            </a:r>
            <a:r>
              <a:rPr lang="en-US" dirty="0" err="1" smtClean="0"/>
              <a:t>hapusButton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tutupButon</a:t>
            </a:r>
            <a:endParaRPr lang="en-US" dirty="0" smtClean="0"/>
          </a:p>
          <a:p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slide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8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9" t="11359" r="35858" b="35067"/>
          <a:stretch/>
        </p:blipFill>
        <p:spPr>
          <a:xfrm>
            <a:off x="457200" y="1556792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smtClean="0"/>
              <a:t>Source 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8092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pada</a:t>
            </a:r>
            <a:r>
              <a:rPr lang="en-US" dirty="0" smtClean="0"/>
              <a:t> event 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endParaRPr lang="en-US" dirty="0" smtClean="0"/>
          </a:p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source code, </a:t>
            </a:r>
            <a:r>
              <a:rPr lang="en-US" dirty="0" err="1" smtClean="0"/>
              <a:t>ketik</a:t>
            </a:r>
            <a:r>
              <a:rPr lang="en-US" dirty="0" smtClean="0"/>
              <a:t> dispose();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682" t="51093" r="5613" b="35797"/>
          <a:stretch/>
        </p:blipFill>
        <p:spPr>
          <a:xfrm>
            <a:off x="457200" y="5013175"/>
            <a:ext cx="8229600" cy="110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9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Generated Code </a:t>
            </a:r>
            <a:r>
              <a:rPr lang="en-US" dirty="0" err="1" smtClean="0"/>
              <a:t>tambahkan</a:t>
            </a:r>
            <a:r>
              <a:rPr lang="en-US" dirty="0" smtClean="0"/>
              <a:t> 2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 (</a:t>
            </a:r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Enter 2 kali)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Generated Code,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minus [-] di </a:t>
            </a:r>
            <a:r>
              <a:rPr lang="en-US" dirty="0" err="1" smtClean="0"/>
              <a:t>bawah</a:t>
            </a:r>
            <a:r>
              <a:rPr lang="en-US" dirty="0"/>
              <a:t> @</a:t>
            </a:r>
            <a:r>
              <a:rPr lang="en-US" dirty="0" err="1"/>
              <a:t>SuppressWarnings</a:t>
            </a:r>
            <a:r>
              <a:rPr lang="en-US" dirty="0"/>
              <a:t>("unchecked")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682" t="42353" r="21818" b="39076"/>
          <a:stretch/>
        </p:blipFill>
        <p:spPr>
          <a:xfrm>
            <a:off x="827584" y="4995952"/>
            <a:ext cx="6048672" cy="155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932" t="39076" r="14067" b="42351"/>
          <a:stretch/>
        </p:blipFill>
        <p:spPr>
          <a:xfrm>
            <a:off x="827584" y="3356992"/>
            <a:ext cx="7454946" cy="14401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21364" y="3789040"/>
            <a:ext cx="360040" cy="2909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0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Generated Code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54" t="18501" r="41545" b="39973"/>
          <a:stretch/>
        </p:blipFill>
        <p:spPr>
          <a:xfrm>
            <a:off x="1252683" y="2060848"/>
            <a:ext cx="6638633" cy="42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0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65" t="20188" r="34558" b="27419"/>
          <a:stretch/>
        </p:blipFill>
        <p:spPr>
          <a:xfrm>
            <a:off x="1067610" y="1628800"/>
            <a:ext cx="7008779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82" t="25291" r="23808" b="21409"/>
          <a:stretch/>
        </p:blipFill>
        <p:spPr>
          <a:xfrm>
            <a:off x="457200" y="1556792"/>
            <a:ext cx="8229600" cy="48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6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konstruktor</a:t>
            </a:r>
            <a:r>
              <a:rPr lang="en-US" dirty="0" smtClean="0"/>
              <a:t> </a:t>
            </a:r>
            <a:r>
              <a:rPr lang="en-US" dirty="0" err="1" smtClean="0"/>
              <a:t>FormMahasiswa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memanggil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/>
              <a:t>setItemComboBox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50" t="40157" r="58454" b="48031"/>
          <a:stretch/>
        </p:blipFill>
        <p:spPr>
          <a:xfrm>
            <a:off x="2378756" y="3501008"/>
            <a:ext cx="438648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2. Form </a:t>
            </a:r>
            <a:r>
              <a:rPr lang="en-US" dirty="0" err="1"/>
              <a:t>Lihat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9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Aplikasi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Form </a:t>
            </a:r>
            <a:r>
              <a:rPr lang="en-US" dirty="0" err="1" smtClean="0"/>
              <a:t>Mahasiswa</a:t>
            </a:r>
            <a:endParaRPr lang="en-US" dirty="0" smtClean="0"/>
          </a:p>
          <a:p>
            <a:pPr lvl="1"/>
            <a:r>
              <a:rPr lang="en-US" dirty="0" err="1" smtClean="0"/>
              <a:t>Menambahkan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> Form </a:t>
            </a:r>
            <a:r>
              <a:rPr lang="en-US" dirty="0" err="1" smtClean="0"/>
              <a:t>Mahasiswa</a:t>
            </a:r>
            <a:endParaRPr lang="en-US" dirty="0" smtClean="0"/>
          </a:p>
          <a:p>
            <a:pPr lvl="1"/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smtClean="0"/>
              <a:t>Source Code </a:t>
            </a:r>
            <a:r>
              <a:rPr lang="en-US" dirty="0"/>
              <a:t>Form </a:t>
            </a:r>
            <a:r>
              <a:rPr lang="en-US" dirty="0" err="1" smtClean="0"/>
              <a:t>Mahasiswa</a:t>
            </a:r>
            <a:endParaRPr lang="en-US" dirty="0" smtClean="0"/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 smtClean="0"/>
          </a:p>
          <a:p>
            <a:pPr lvl="1"/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Mendesain</a:t>
            </a:r>
            <a:r>
              <a:rPr lang="en-US" dirty="0"/>
              <a:t> 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  <a:p>
            <a:pPr lvl="1"/>
            <a:r>
              <a:rPr lang="en-US" dirty="0" err="1"/>
              <a:t>Menambahkan</a:t>
            </a:r>
            <a:r>
              <a:rPr lang="en-US" dirty="0"/>
              <a:t> Source Code 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Mata </a:t>
            </a:r>
            <a:r>
              <a:rPr lang="en-US" dirty="0" err="1"/>
              <a:t>Kuliah</a:t>
            </a:r>
            <a:endParaRPr lang="en-US" dirty="0" smtClean="0"/>
          </a:p>
          <a:p>
            <a:pPr lvl="1"/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Mendesain</a:t>
            </a:r>
            <a:r>
              <a:rPr lang="en-US" dirty="0"/>
              <a:t> Form </a:t>
            </a:r>
            <a:r>
              <a:rPr lang="en-US" dirty="0" smtClean="0"/>
              <a:t>Mata </a:t>
            </a:r>
            <a:r>
              <a:rPr lang="en-US" dirty="0" err="1" smtClean="0"/>
              <a:t>Kuliah</a:t>
            </a:r>
            <a:endParaRPr lang="en-US" dirty="0"/>
          </a:p>
          <a:p>
            <a:pPr lvl="1"/>
            <a:r>
              <a:rPr lang="en-US" dirty="0" err="1"/>
              <a:t>Menambahkan</a:t>
            </a:r>
            <a:r>
              <a:rPr lang="en-US" dirty="0"/>
              <a:t> Source Code Form </a:t>
            </a:r>
            <a:r>
              <a:rPr lang="en-US" dirty="0" smtClean="0"/>
              <a:t>Mata </a:t>
            </a:r>
            <a:r>
              <a:rPr lang="en-US" dirty="0" err="1" smtClean="0"/>
              <a:t>Kuliah</a:t>
            </a:r>
            <a:endParaRPr lang="en-US" dirty="0" smtClean="0"/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Mata </a:t>
            </a:r>
            <a:r>
              <a:rPr lang="en-US" dirty="0" err="1"/>
              <a:t>Kuliah</a:t>
            </a:r>
            <a:endParaRPr lang="en-US" dirty="0"/>
          </a:p>
          <a:p>
            <a:pPr lvl="1"/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Mendesain</a:t>
            </a:r>
            <a:r>
              <a:rPr lang="en-US" dirty="0"/>
              <a:t> Form </a:t>
            </a:r>
            <a:r>
              <a:rPr lang="en-US" dirty="0" err="1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  <a:p>
            <a:pPr lvl="1"/>
            <a:r>
              <a:rPr lang="en-US" dirty="0" err="1"/>
              <a:t>Menambahkan</a:t>
            </a:r>
            <a:r>
              <a:rPr lang="en-US" dirty="0"/>
              <a:t> Source Code Form </a:t>
            </a:r>
            <a:r>
              <a:rPr lang="en-US" dirty="0" err="1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Menambahkan</a:t>
            </a:r>
            <a:r>
              <a:rPr lang="en-US" dirty="0" smtClean="0"/>
              <a:t> Source Code di Form </a:t>
            </a:r>
            <a:r>
              <a:rPr lang="en-US" dirty="0" err="1" smtClean="0"/>
              <a:t>Utama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Mengeksekusi</a:t>
            </a:r>
            <a:r>
              <a:rPr lang="en-US" dirty="0" smtClean="0"/>
              <a:t> </a:t>
            </a:r>
            <a:r>
              <a:rPr lang="en-US" dirty="0" err="1"/>
              <a:t>Aplikasi</a:t>
            </a:r>
            <a:r>
              <a:rPr lang="en-US" dirty="0"/>
              <a:t> (Project)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9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Mengklik</a:t>
            </a:r>
            <a:r>
              <a:rPr lang="en-US" dirty="0" smtClean="0"/>
              <a:t> package view,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JDialog</a:t>
            </a:r>
            <a:r>
              <a:rPr lang="en-US" dirty="0" smtClean="0"/>
              <a:t> Form…</a:t>
            </a:r>
          </a:p>
          <a:p>
            <a:r>
              <a:rPr lang="en-US" dirty="0" err="1"/>
              <a:t>Mengklik</a:t>
            </a:r>
            <a:r>
              <a:rPr lang="en-US" dirty="0"/>
              <a:t> package view,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Other</a:t>
            </a:r>
            <a:r>
              <a:rPr lang="en-US" dirty="0" smtClean="0"/>
              <a:t>…, </a:t>
            </a:r>
            <a:r>
              <a:rPr lang="en-US" dirty="0" err="1" smtClean="0"/>
              <a:t>pada</a:t>
            </a:r>
            <a:r>
              <a:rPr lang="en-US" dirty="0" smtClean="0"/>
              <a:t> Categories </a:t>
            </a:r>
            <a:r>
              <a:rPr lang="en-US" dirty="0" err="1" smtClean="0"/>
              <a:t>pilih</a:t>
            </a:r>
            <a:r>
              <a:rPr lang="en-US" dirty="0" smtClean="0"/>
              <a:t> Swing GUI Forms, </a:t>
            </a:r>
            <a:r>
              <a:rPr lang="en-US" dirty="0" err="1" smtClean="0"/>
              <a:t>pada</a:t>
            </a:r>
            <a:r>
              <a:rPr lang="en-US" dirty="0" smtClean="0"/>
              <a:t> File Types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JDialog</a:t>
            </a:r>
            <a:r>
              <a:rPr lang="en-US" dirty="0" smtClean="0"/>
              <a:t> Form,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7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class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FormLihatMahasiswa</a:t>
            </a:r>
            <a:endParaRPr lang="en-US" dirty="0" smtClean="0"/>
          </a:p>
          <a:p>
            <a:r>
              <a:rPr lang="en-US" dirty="0" err="1" smtClean="0"/>
              <a:t>Pastikan</a:t>
            </a:r>
            <a:r>
              <a:rPr lang="en-US" dirty="0" smtClean="0"/>
              <a:t> package-</a:t>
            </a:r>
            <a:r>
              <a:rPr lang="en-US" dirty="0" err="1" smtClean="0"/>
              <a:t>nya</a:t>
            </a:r>
            <a:r>
              <a:rPr lang="en-US" dirty="0" smtClean="0"/>
              <a:t> view</a:t>
            </a:r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40" y="3035498"/>
            <a:ext cx="8226760" cy="3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693350" cy="492514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title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smtClean="0"/>
              <a:t>“Data </a:t>
            </a:r>
            <a:r>
              <a:rPr lang="en-US" dirty="0" err="1"/>
              <a:t>Mahasiswa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Form Size Policy di tab Code </a:t>
            </a:r>
            <a:r>
              <a:rPr lang="en-US" dirty="0" err="1" smtClean="0"/>
              <a:t>menjadi</a:t>
            </a:r>
            <a:r>
              <a:rPr lang="en-US" dirty="0" smtClean="0"/>
              <a:t> Generate Resize Code,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pastikan</a:t>
            </a:r>
            <a:r>
              <a:rPr lang="en-US" dirty="0" smtClean="0"/>
              <a:t> Generate Center </a:t>
            </a:r>
            <a:r>
              <a:rPr lang="en-US" dirty="0" err="1" smtClean="0"/>
              <a:t>diberi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checklist agar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dieksekusi</a:t>
            </a:r>
            <a:r>
              <a:rPr lang="en-US" dirty="0" smtClean="0"/>
              <a:t> Form (</a:t>
            </a:r>
            <a:r>
              <a:rPr lang="en-US" dirty="0" err="1" smtClean="0"/>
              <a:t>JDialog</a:t>
            </a:r>
            <a:r>
              <a:rPr lang="en-US" dirty="0" smtClean="0"/>
              <a:t>) </a:t>
            </a:r>
            <a:r>
              <a:rPr lang="en-US" dirty="0" err="1" smtClean="0"/>
              <a:t>ditampilkan</a:t>
            </a:r>
            <a:r>
              <a:rPr lang="en-US" dirty="0" smtClean="0"/>
              <a:t> di </a:t>
            </a:r>
            <a:r>
              <a:rPr lang="en-US" dirty="0" err="1" smtClean="0"/>
              <a:t>tengah</a:t>
            </a:r>
            <a:r>
              <a:rPr lang="en-US" dirty="0" smtClean="0"/>
              <a:t> </a:t>
            </a:r>
            <a:r>
              <a:rPr lang="en-US" dirty="0" err="1" smtClean="0"/>
              <a:t>layar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600200"/>
            <a:ext cx="3538736" cy="45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693350" cy="4925144"/>
          </a:xfrm>
        </p:spPr>
        <p:txBody>
          <a:bodyPr>
            <a:normAutofit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2 panel </a:t>
            </a:r>
            <a:r>
              <a:rPr lang="en-US" dirty="0" err="1"/>
              <a:t>dari</a:t>
            </a:r>
            <a:r>
              <a:rPr lang="en-US" dirty="0"/>
              <a:t> Palette </a:t>
            </a:r>
            <a:r>
              <a:rPr lang="en-US" dirty="0" err="1"/>
              <a:t>grup</a:t>
            </a:r>
            <a:r>
              <a:rPr lang="en-US" dirty="0"/>
              <a:t> Swing </a:t>
            </a:r>
            <a:r>
              <a:rPr lang="en-US" dirty="0" smtClean="0"/>
              <a:t>Containers, </a:t>
            </a:r>
            <a:r>
              <a:rPr lang="en-US" dirty="0" err="1" smtClean="0"/>
              <a:t>atur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background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36" t="18500" r="36613" b="40156"/>
          <a:stretch/>
        </p:blipFill>
        <p:spPr>
          <a:xfrm>
            <a:off x="4254879" y="1606151"/>
            <a:ext cx="443192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4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693350" cy="4925144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border </a:t>
            </a:r>
            <a:r>
              <a:rPr lang="en-US" dirty="0" err="1"/>
              <a:t>dari</a:t>
            </a:r>
            <a:r>
              <a:rPr lang="en-US" dirty="0"/>
              <a:t> panel1 (</a:t>
            </a:r>
            <a:r>
              <a:rPr lang="en-US" dirty="0" err="1"/>
              <a:t>atas</a:t>
            </a:r>
            <a:r>
              <a:rPr lang="en-US" dirty="0"/>
              <a:t>),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[…] di </a:t>
            </a:r>
            <a:r>
              <a:rPr lang="en-US" dirty="0" err="1" smtClean="0"/>
              <a:t>properti</a:t>
            </a:r>
            <a:r>
              <a:rPr lang="en-US" dirty="0" smtClean="0"/>
              <a:t> border</a:t>
            </a:r>
          </a:p>
          <a:p>
            <a:r>
              <a:rPr lang="en-US" dirty="0" err="1" smtClean="0"/>
              <a:t>Pilih</a:t>
            </a:r>
            <a:r>
              <a:rPr lang="en-US" dirty="0" smtClean="0"/>
              <a:t> Titled Border,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r>
              <a:rPr lang="en-US" dirty="0" smtClean="0"/>
              <a:t> (Title) </a:t>
            </a:r>
            <a:r>
              <a:rPr lang="en-US" dirty="0" err="1" smtClean="0"/>
              <a:t>menjadi</a:t>
            </a:r>
            <a:r>
              <a:rPr lang="en-US" dirty="0" smtClean="0"/>
              <a:t> “Data </a:t>
            </a:r>
            <a:r>
              <a:rPr lang="en-US" dirty="0" err="1" smtClean="0"/>
              <a:t>Mahasiswa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82" t="32707" r="8527" b="48153"/>
          <a:stretch/>
        </p:blipFill>
        <p:spPr>
          <a:xfrm>
            <a:off x="4971187" y="1700808"/>
            <a:ext cx="3715613" cy="86409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29668" y="1916832"/>
            <a:ext cx="370384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7190" b="34888"/>
          <a:stretch/>
        </p:blipFill>
        <p:spPr>
          <a:xfrm>
            <a:off x="5035902" y="3064098"/>
            <a:ext cx="3647991" cy="19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898776" cy="4781127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Palette </a:t>
            </a:r>
            <a:r>
              <a:rPr lang="en-US" dirty="0" err="1"/>
              <a:t>grup</a:t>
            </a:r>
            <a:r>
              <a:rPr lang="en-US" dirty="0"/>
              <a:t> Swing Controls di </a:t>
            </a:r>
            <a:r>
              <a:rPr lang="en-US" dirty="0" err="1" smtClean="0"/>
              <a:t>dalam</a:t>
            </a:r>
            <a:r>
              <a:rPr lang="en-US" dirty="0" smtClean="0"/>
              <a:t> panel1 (</a:t>
            </a:r>
            <a:r>
              <a:rPr lang="en-US" dirty="0" err="1" smtClean="0"/>
              <a:t>atas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err="1" smtClean="0"/>
              <a:t>mahasiswaTable</a:t>
            </a:r>
            <a:r>
              <a:rPr lang="en-US" dirty="0" smtClean="0"/>
              <a:t>,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Change Variable Name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636" t="18720" r="42986" b="38188"/>
          <a:stretch/>
        </p:blipFill>
        <p:spPr>
          <a:xfrm>
            <a:off x="4355977" y="1750091"/>
            <a:ext cx="4334093" cy="41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5" cy="4925144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Table Contents …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tab Rows,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Count </a:t>
            </a:r>
            <a:r>
              <a:rPr lang="en-US" dirty="0" err="1" smtClean="0"/>
              <a:t>menjadi</a:t>
            </a:r>
            <a:r>
              <a:rPr lang="en-US" dirty="0" smtClean="0"/>
              <a:t> 0</a:t>
            </a:r>
          </a:p>
          <a:p>
            <a:r>
              <a:rPr lang="en-US" dirty="0" err="1"/>
              <a:t>Klik</a:t>
            </a:r>
            <a:r>
              <a:rPr lang="en-US" dirty="0"/>
              <a:t> tab </a:t>
            </a:r>
            <a:r>
              <a:rPr lang="en-US" dirty="0" smtClean="0"/>
              <a:t>Columns,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Count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smtClean="0"/>
              <a:t>2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Title </a:t>
            </a:r>
            <a:r>
              <a:rPr lang="en-US" dirty="0" err="1" smtClean="0"/>
              <a:t>menjadi</a:t>
            </a:r>
            <a:r>
              <a:rPr lang="en-US" dirty="0" smtClean="0"/>
              <a:t> NIM </a:t>
            </a:r>
            <a:r>
              <a:rPr lang="en-US" dirty="0" err="1" smtClean="0"/>
              <a:t>dan</a:t>
            </a:r>
            <a:r>
              <a:rPr lang="en-US" dirty="0" smtClean="0"/>
              <a:t> Nama </a:t>
            </a:r>
            <a:r>
              <a:rPr lang="en-US" dirty="0" err="1" smtClean="0"/>
              <a:t>Mahasiswa</a:t>
            </a:r>
            <a:endParaRPr lang="en-US" dirty="0" smtClean="0"/>
          </a:p>
          <a:p>
            <a:r>
              <a:rPr lang="en-US" dirty="0" err="1" smtClean="0"/>
              <a:t>Kosongkan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checklist di </a:t>
            </a:r>
            <a:r>
              <a:rPr lang="en-US" dirty="0" err="1" smtClean="0"/>
              <a:t>kolom</a:t>
            </a:r>
            <a:r>
              <a:rPr lang="en-US" dirty="0" smtClean="0"/>
              <a:t> Editable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Pref., Min., </a:t>
            </a:r>
            <a:r>
              <a:rPr lang="en-US" dirty="0" err="1" smtClean="0"/>
              <a:t>dan</a:t>
            </a:r>
            <a:r>
              <a:rPr lang="en-US" dirty="0" smtClean="0"/>
              <a:t> Max. Width </a:t>
            </a:r>
            <a:r>
              <a:rPr lang="en-US" dirty="0" err="1" smtClean="0"/>
              <a:t>menjadi</a:t>
            </a:r>
            <a:r>
              <a:rPr lang="en-US" dirty="0" smtClean="0"/>
              <a:t> 90 </a:t>
            </a:r>
            <a:r>
              <a:rPr lang="en-US" dirty="0" err="1" smtClean="0"/>
              <a:t>untuk</a:t>
            </a:r>
            <a:r>
              <a:rPr lang="en-US" dirty="0" smtClean="0"/>
              <a:t> NIM, </a:t>
            </a:r>
            <a:r>
              <a:rPr lang="en-US" dirty="0" err="1" smtClean="0"/>
              <a:t>biarkan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Default </a:t>
            </a:r>
            <a:r>
              <a:rPr lang="en-US" dirty="0" err="1" smtClean="0"/>
              <a:t>untuk</a:t>
            </a:r>
            <a:r>
              <a:rPr lang="en-US" dirty="0" smtClean="0"/>
              <a:t> Nama </a:t>
            </a:r>
            <a:r>
              <a:rPr lang="en-US" dirty="0" err="1" smtClean="0"/>
              <a:t>Mahasiswa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Close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95" y="1600201"/>
            <a:ext cx="3927406" cy="45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1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781127"/>
          </a:xfrm>
        </p:spPr>
        <p:txBody>
          <a:bodyPr>
            <a:normAutofit/>
          </a:bodyPr>
          <a:lstStyle/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endParaRPr lang="en-US" dirty="0" smtClean="0"/>
          </a:p>
          <a:p>
            <a:r>
              <a:rPr lang="en-US" dirty="0" err="1" smtClean="0"/>
              <a:t>Tambahkan</a:t>
            </a:r>
            <a:r>
              <a:rPr lang="en-US" dirty="0" smtClean="0"/>
              <a:t> 2 Button di </a:t>
            </a:r>
            <a:r>
              <a:rPr lang="en-US" dirty="0" err="1" smtClean="0"/>
              <a:t>dalam</a:t>
            </a:r>
            <a:r>
              <a:rPr lang="en-US" dirty="0" smtClean="0"/>
              <a:t> Panel2 (</a:t>
            </a:r>
            <a:r>
              <a:rPr lang="en-US" dirty="0" err="1" smtClean="0"/>
              <a:t>bawah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Text </a:t>
            </a:r>
            <a:r>
              <a:rPr lang="en-US" dirty="0" err="1" smtClean="0"/>
              <a:t>dari</a:t>
            </a:r>
            <a:r>
              <a:rPr lang="en-US" dirty="0" smtClean="0"/>
              <a:t> Button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Tutup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Button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pilihButton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tutupButton</a:t>
            </a:r>
            <a:endParaRPr lang="en-US" dirty="0" smtClean="0"/>
          </a:p>
          <a:p>
            <a:r>
              <a:rPr lang="en-US" dirty="0" err="1" smtClean="0"/>
              <a:t>Desain</a:t>
            </a:r>
            <a:r>
              <a:rPr lang="en-US" dirty="0" smtClean="0"/>
              <a:t> 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slide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61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3" t="11817" r="37659" b="37971"/>
          <a:stretch/>
        </p:blipFill>
        <p:spPr>
          <a:xfrm>
            <a:off x="457200" y="1484784"/>
            <a:ext cx="8229600" cy="52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smtClean="0"/>
              <a:t>Source 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8092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pada</a:t>
            </a:r>
            <a:r>
              <a:rPr lang="en-US" dirty="0" smtClean="0"/>
              <a:t> event 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endParaRPr lang="en-US" dirty="0" smtClean="0"/>
          </a:p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source code, </a:t>
            </a:r>
            <a:r>
              <a:rPr lang="en-US" dirty="0" err="1" smtClean="0"/>
              <a:t>ketik</a:t>
            </a:r>
            <a:r>
              <a:rPr lang="en-US" dirty="0" smtClean="0"/>
              <a:t> dispose();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682" t="51093" r="5613" b="35797"/>
          <a:stretch/>
        </p:blipFill>
        <p:spPr>
          <a:xfrm>
            <a:off x="457200" y="5013175"/>
            <a:ext cx="8229600" cy="110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1. Form </a:t>
            </a:r>
            <a:r>
              <a:rPr lang="en-US" dirty="0" err="1"/>
              <a:t>Mahasiswa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05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6104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public class </a:t>
            </a:r>
            <a:r>
              <a:rPr lang="en-US" dirty="0" err="1" smtClean="0"/>
              <a:t>FormLihatMahasiswa</a:t>
            </a:r>
            <a:r>
              <a:rPr lang="en-US" dirty="0" smtClean="0"/>
              <a:t>… </a:t>
            </a:r>
            <a:r>
              <a:rPr lang="en-US" dirty="0" err="1" smtClean="0"/>
              <a:t>tambahkan</a:t>
            </a:r>
            <a:r>
              <a:rPr lang="en-US" dirty="0" smtClean="0"/>
              <a:t> source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konstruktor</a:t>
            </a:r>
            <a:r>
              <a:rPr lang="en-US" dirty="0" smtClean="0"/>
              <a:t> </a:t>
            </a:r>
            <a:r>
              <a:rPr lang="en-US" dirty="0" err="1" smtClean="0"/>
              <a:t>FormLihatMahasiswa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source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DefaultTableModel</a:t>
            </a:r>
            <a:r>
              <a:rPr lang="en-US" dirty="0" smtClean="0"/>
              <a:t>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/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/>
              <a:t> </a:t>
            </a:r>
            <a:r>
              <a:rPr lang="en-US" dirty="0" smtClean="0"/>
              <a:t>Add import for </a:t>
            </a:r>
            <a:r>
              <a:rPr lang="en-US" dirty="0" err="1" smtClean="0"/>
              <a:t>javax.swing.table.DefaultTableModel</a:t>
            </a:r>
            <a:r>
              <a:rPr lang="en-US" dirty="0" smtClean="0"/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386" t="57875" r="4908" b="25391"/>
          <a:stretch/>
        </p:blipFill>
        <p:spPr>
          <a:xfrm>
            <a:off x="899591" y="3126634"/>
            <a:ext cx="7852931" cy="1499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9568" t="43109" r="17591" b="48032"/>
          <a:stretch/>
        </p:blipFill>
        <p:spPr>
          <a:xfrm>
            <a:off x="895365" y="1919000"/>
            <a:ext cx="6851436" cy="822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0668" t="50984" r="39485" b="37203"/>
          <a:stretch/>
        </p:blipFill>
        <p:spPr>
          <a:xfrm>
            <a:off x="895365" y="5498162"/>
            <a:ext cx="7027188" cy="1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1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863" t="31297" r="12659" b="51969"/>
          <a:stretch/>
        </p:blipFill>
        <p:spPr>
          <a:xfrm>
            <a:off x="827584" y="3324740"/>
            <a:ext cx="7602200" cy="145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Generated Code </a:t>
            </a:r>
            <a:r>
              <a:rPr lang="en-US" dirty="0" err="1" smtClean="0"/>
              <a:t>tambahkan</a:t>
            </a:r>
            <a:r>
              <a:rPr lang="en-US" dirty="0" smtClean="0"/>
              <a:t> 2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 (</a:t>
            </a:r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Enter 2 kali)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Generated Code,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minus [-] di </a:t>
            </a:r>
            <a:r>
              <a:rPr lang="en-US" dirty="0" err="1" smtClean="0"/>
              <a:t>bawah</a:t>
            </a:r>
            <a:r>
              <a:rPr lang="en-US" dirty="0"/>
              <a:t> @</a:t>
            </a:r>
            <a:r>
              <a:rPr lang="en-US" dirty="0" err="1"/>
              <a:t>SuppressWarnings</a:t>
            </a:r>
            <a:r>
              <a:rPr lang="en-US" dirty="0"/>
              <a:t>("unchecked")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682" t="42353" r="21818" b="39076"/>
          <a:stretch/>
        </p:blipFill>
        <p:spPr>
          <a:xfrm>
            <a:off x="827584" y="4995952"/>
            <a:ext cx="6048672" cy="155799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21364" y="3789040"/>
            <a:ext cx="360040" cy="2909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Generated Code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386" t="35235" r="25341" b="30313"/>
          <a:stretch/>
        </p:blipFill>
        <p:spPr>
          <a:xfrm>
            <a:off x="1439652" y="2243411"/>
            <a:ext cx="6264696" cy="365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smtClean="0"/>
              <a:t>Source 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610744" cy="4925143"/>
          </a:xfrm>
        </p:spPr>
        <p:txBody>
          <a:bodyPr>
            <a:normAutofit fontScale="77500" lnSpcReduction="20000"/>
          </a:bodyPr>
          <a:lstStyle/>
          <a:p>
            <a:pPr marL="185738" indent="-185738"/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pada</a:t>
            </a:r>
            <a:r>
              <a:rPr lang="en-US" dirty="0" smtClean="0"/>
              <a:t> event </a:t>
            </a:r>
            <a:r>
              <a:rPr lang="en-US" dirty="0" err="1" smtClean="0"/>
              <a:t>windowActivated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JDialog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pPr marL="450850" lvl="1" indent="-185738"/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JDialog</a:t>
            </a:r>
            <a:r>
              <a:rPr lang="en-US" dirty="0" smtClean="0"/>
              <a:t> (form, </a:t>
            </a:r>
            <a:r>
              <a:rPr lang="en-US" dirty="0" err="1" smtClean="0"/>
              <a:t>bukan</a:t>
            </a:r>
            <a:r>
              <a:rPr lang="en-US" dirty="0" smtClean="0"/>
              <a:t> panel),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Window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err="1" smtClean="0"/>
              <a:t>windowActivated</a:t>
            </a:r>
            <a:r>
              <a:rPr lang="en-US" dirty="0" smtClean="0"/>
              <a:t> </a:t>
            </a:r>
          </a:p>
          <a:p>
            <a:pPr marL="450850" lvl="1" indent="-185738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 smtClean="0"/>
              <a:t>JDialog</a:t>
            </a:r>
            <a:r>
              <a:rPr lang="en-US" dirty="0" smtClean="0"/>
              <a:t> (di navigator/inspector),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Events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/>
              <a:t>Window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err="1" smtClean="0"/>
              <a:t>windowActivated</a:t>
            </a:r>
            <a:endParaRPr lang="en-US" dirty="0" smtClean="0"/>
          </a:p>
          <a:p>
            <a:pPr marL="185738" indent="-185738"/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source code,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slide </a:t>
            </a:r>
            <a:r>
              <a:rPr lang="en-US" dirty="0" err="1" smtClean="0"/>
              <a:t>berikutnya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67" t="20469" r="42807" b="28344"/>
          <a:stretch/>
        </p:blipFill>
        <p:spPr>
          <a:xfrm>
            <a:off x="4067944" y="1600201"/>
            <a:ext cx="47525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0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smtClean="0"/>
              <a:t>Source 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58" t="13579" r="57195" b="35692"/>
          <a:stretch/>
        </p:blipFill>
        <p:spPr>
          <a:xfrm>
            <a:off x="1758516" y="1470983"/>
            <a:ext cx="5626968" cy="4027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580" t="36620" r="11002" b="50000"/>
          <a:stretch/>
        </p:blipFill>
        <p:spPr>
          <a:xfrm>
            <a:off x="894420" y="5579705"/>
            <a:ext cx="7355160" cy="108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4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smtClean="0"/>
              <a:t>Source 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285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pada</a:t>
            </a:r>
            <a:r>
              <a:rPr lang="en-US" dirty="0" smtClean="0"/>
              <a:t> event 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Button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Pilih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Pilih</a:t>
            </a:r>
            <a:endParaRPr lang="en-US" dirty="0" smtClean="0"/>
          </a:p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source code,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386" t="37203" r="4909" b="34250"/>
          <a:stretch/>
        </p:blipFill>
        <p:spPr>
          <a:xfrm>
            <a:off x="457200" y="4005064"/>
            <a:ext cx="8229600" cy="26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 smtClean="0"/>
              <a:t>JOptionPane</a:t>
            </a:r>
            <a:r>
              <a:rPr lang="en-US" dirty="0" smtClean="0"/>
              <a:t>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lampu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/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Add import for </a:t>
            </a:r>
            <a:r>
              <a:rPr lang="en-US" dirty="0" err="1" smtClean="0"/>
              <a:t>javax.swing.JOptionPane</a:t>
            </a:r>
            <a:r>
              <a:rPr lang="en-US" dirty="0" smtClean="0"/>
              <a:t>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115" t="53937" r="39596" b="30313"/>
          <a:stretch/>
        </p:blipFill>
        <p:spPr>
          <a:xfrm>
            <a:off x="457200" y="3276135"/>
            <a:ext cx="8229600" cy="18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3. Form Mata </a:t>
            </a:r>
            <a:r>
              <a:rPr lang="en-US" dirty="0" err="1" smtClean="0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24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Mata </a:t>
            </a:r>
            <a:r>
              <a:rPr lang="en-US" dirty="0" err="1" smtClean="0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Mengklik</a:t>
            </a:r>
            <a:r>
              <a:rPr lang="en-US" dirty="0" smtClean="0"/>
              <a:t> package view,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JInternalFrame</a:t>
            </a:r>
            <a:r>
              <a:rPr lang="en-US" dirty="0" smtClean="0"/>
              <a:t> Form…</a:t>
            </a:r>
          </a:p>
          <a:p>
            <a:r>
              <a:rPr lang="en-US" dirty="0" err="1"/>
              <a:t>Mengklik</a:t>
            </a:r>
            <a:r>
              <a:rPr lang="en-US" dirty="0"/>
              <a:t> package view,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Other</a:t>
            </a:r>
            <a:r>
              <a:rPr lang="en-US" dirty="0" smtClean="0"/>
              <a:t>…, </a:t>
            </a:r>
            <a:r>
              <a:rPr lang="en-US" dirty="0" err="1" smtClean="0"/>
              <a:t>pada</a:t>
            </a:r>
            <a:r>
              <a:rPr lang="en-US" dirty="0" smtClean="0"/>
              <a:t> Categories </a:t>
            </a:r>
            <a:r>
              <a:rPr lang="en-US" dirty="0" err="1" smtClean="0"/>
              <a:t>pilih</a:t>
            </a:r>
            <a:r>
              <a:rPr lang="en-US" dirty="0" smtClean="0"/>
              <a:t> Swing GUI Forms, </a:t>
            </a:r>
            <a:r>
              <a:rPr lang="en-US" dirty="0" err="1" smtClean="0"/>
              <a:t>pada</a:t>
            </a:r>
            <a:r>
              <a:rPr lang="en-US" dirty="0" smtClean="0"/>
              <a:t> File Types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JInternalFrame</a:t>
            </a:r>
            <a:r>
              <a:rPr lang="en-US" dirty="0" smtClean="0"/>
              <a:t> Form,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class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FormMataKuliah</a:t>
            </a:r>
            <a:endParaRPr lang="en-US" dirty="0" smtClean="0"/>
          </a:p>
          <a:p>
            <a:r>
              <a:rPr lang="en-US" dirty="0" err="1" smtClean="0"/>
              <a:t>Pastikan</a:t>
            </a:r>
            <a:r>
              <a:rPr lang="en-US" dirty="0" smtClean="0"/>
              <a:t> package-</a:t>
            </a:r>
            <a:r>
              <a:rPr lang="en-US" dirty="0" err="1" smtClean="0"/>
              <a:t>nya</a:t>
            </a:r>
            <a:r>
              <a:rPr lang="en-US" dirty="0" smtClean="0"/>
              <a:t> view</a:t>
            </a:r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14" y="3035364"/>
            <a:ext cx="7660572" cy="363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Form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Mengklik</a:t>
            </a:r>
            <a:r>
              <a:rPr lang="en-US" dirty="0" smtClean="0"/>
              <a:t> package view,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JInternalFrame</a:t>
            </a:r>
            <a:r>
              <a:rPr lang="en-US" dirty="0" smtClean="0"/>
              <a:t> Form…</a:t>
            </a:r>
          </a:p>
          <a:p>
            <a:r>
              <a:rPr lang="en-US" dirty="0" err="1"/>
              <a:t>Mengklik</a:t>
            </a:r>
            <a:r>
              <a:rPr lang="en-US" dirty="0"/>
              <a:t> package view,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Other</a:t>
            </a:r>
            <a:r>
              <a:rPr lang="en-US" dirty="0" smtClean="0"/>
              <a:t>…, </a:t>
            </a:r>
            <a:r>
              <a:rPr lang="en-US" dirty="0" err="1" smtClean="0"/>
              <a:t>pada</a:t>
            </a:r>
            <a:r>
              <a:rPr lang="en-US" dirty="0" smtClean="0"/>
              <a:t> Categories </a:t>
            </a:r>
            <a:r>
              <a:rPr lang="en-US" dirty="0" err="1" smtClean="0"/>
              <a:t>pilih</a:t>
            </a:r>
            <a:r>
              <a:rPr lang="en-US" dirty="0" smtClean="0"/>
              <a:t> Swing GUI Forms, </a:t>
            </a:r>
            <a:r>
              <a:rPr lang="en-US" dirty="0" err="1" smtClean="0"/>
              <a:t>pada</a:t>
            </a:r>
            <a:r>
              <a:rPr lang="en-US" dirty="0" smtClean="0"/>
              <a:t> File Types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JInternalFrame</a:t>
            </a:r>
            <a:r>
              <a:rPr lang="en-US" dirty="0" smtClean="0"/>
              <a:t> Form,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3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693350" cy="4925144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title </a:t>
            </a:r>
            <a:r>
              <a:rPr lang="en-US" dirty="0" err="1" smtClean="0"/>
              <a:t>menjadi</a:t>
            </a:r>
            <a:r>
              <a:rPr lang="en-US" dirty="0"/>
              <a:t> “Master Data Mata </a:t>
            </a:r>
            <a:r>
              <a:rPr lang="en-US" dirty="0" err="1"/>
              <a:t>Kuliah</a:t>
            </a:r>
            <a:r>
              <a:rPr lang="en-US" dirty="0"/>
              <a:t>”</a:t>
            </a:r>
            <a:endParaRPr lang="en-US" dirty="0" smtClean="0"/>
          </a:p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2 panel </a:t>
            </a:r>
            <a:r>
              <a:rPr lang="en-US" dirty="0" err="1"/>
              <a:t>dari</a:t>
            </a:r>
            <a:r>
              <a:rPr lang="en-US" dirty="0"/>
              <a:t> Palette </a:t>
            </a:r>
            <a:r>
              <a:rPr lang="en-US" dirty="0" err="1"/>
              <a:t>grup</a:t>
            </a:r>
            <a:r>
              <a:rPr lang="en-US" dirty="0"/>
              <a:t> Swing </a:t>
            </a:r>
            <a:r>
              <a:rPr lang="en-US" dirty="0" smtClean="0"/>
              <a:t>Containers, </a:t>
            </a:r>
            <a:r>
              <a:rPr lang="en-US" dirty="0" err="1" smtClean="0"/>
              <a:t>atur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background,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36" t="19485" r="39431" b="43109"/>
          <a:stretch/>
        </p:blipFill>
        <p:spPr>
          <a:xfrm>
            <a:off x="4238328" y="1600201"/>
            <a:ext cx="4449892" cy="33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898776" cy="4925144"/>
          </a:xfrm>
        </p:spPr>
        <p:txBody>
          <a:bodyPr>
            <a:normAutofit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border </a:t>
            </a:r>
            <a:r>
              <a:rPr lang="en-US" dirty="0" err="1" smtClean="0"/>
              <a:t>dari</a:t>
            </a:r>
            <a:r>
              <a:rPr lang="en-US" dirty="0" smtClean="0"/>
              <a:t> panel1 (</a:t>
            </a:r>
            <a:r>
              <a:rPr lang="en-US" dirty="0" err="1" smtClean="0"/>
              <a:t>atas</a:t>
            </a:r>
            <a:r>
              <a:rPr lang="en-US" dirty="0" smtClean="0"/>
              <a:t>),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[…] di </a:t>
            </a:r>
            <a:r>
              <a:rPr lang="en-US" dirty="0" err="1" smtClean="0"/>
              <a:t>properti</a:t>
            </a:r>
            <a:r>
              <a:rPr lang="en-US" dirty="0" smtClean="0"/>
              <a:t> border</a:t>
            </a:r>
          </a:p>
          <a:p>
            <a:r>
              <a:rPr lang="en-US" dirty="0" err="1" smtClean="0"/>
              <a:t>Pilih</a:t>
            </a:r>
            <a:r>
              <a:rPr lang="en-US" dirty="0" smtClean="0"/>
              <a:t> Titled Border,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r>
              <a:rPr lang="en-US" dirty="0" smtClean="0"/>
              <a:t> (Title) </a:t>
            </a:r>
            <a:r>
              <a:rPr lang="en-US" dirty="0" err="1" smtClean="0"/>
              <a:t>menjadi</a:t>
            </a:r>
            <a:r>
              <a:rPr lang="en-US" dirty="0" smtClean="0"/>
              <a:t> “Data </a:t>
            </a:r>
            <a:r>
              <a:rPr lang="en-US" dirty="0"/>
              <a:t>Mata </a:t>
            </a:r>
            <a:r>
              <a:rPr lang="en-US" dirty="0" err="1" smtClean="0"/>
              <a:t>Kuliah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82" t="32707" r="8527" b="48153"/>
          <a:stretch/>
        </p:blipFill>
        <p:spPr>
          <a:xfrm>
            <a:off x="4971187" y="1700808"/>
            <a:ext cx="3715613" cy="86409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29668" y="1916832"/>
            <a:ext cx="370384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8269" b="37605"/>
          <a:stretch/>
        </p:blipFill>
        <p:spPr>
          <a:xfrm>
            <a:off x="4933667" y="3064098"/>
            <a:ext cx="3753134" cy="20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5507" cy="478112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/>
              <a:t>panel1 (</a:t>
            </a:r>
            <a:r>
              <a:rPr lang="en-US" dirty="0" err="1"/>
              <a:t>atas</a:t>
            </a:r>
            <a:r>
              <a:rPr lang="en-US" dirty="0" smtClean="0"/>
              <a:t>) </a:t>
            </a:r>
            <a:r>
              <a:rPr lang="en-US" dirty="0" err="1" smtClean="0"/>
              <a:t>tambahkan</a:t>
            </a:r>
            <a:r>
              <a:rPr lang="en-US" dirty="0" smtClean="0"/>
              <a:t> 3 Label </a:t>
            </a:r>
            <a:r>
              <a:rPr lang="en-US" dirty="0" err="1" smtClean="0"/>
              <a:t>dari</a:t>
            </a:r>
            <a:r>
              <a:rPr lang="en-US" dirty="0" smtClean="0"/>
              <a:t> Palette </a:t>
            </a:r>
            <a:r>
              <a:rPr lang="en-US" dirty="0" err="1" smtClean="0"/>
              <a:t>grup</a:t>
            </a:r>
            <a:r>
              <a:rPr lang="en-US" dirty="0" smtClean="0"/>
              <a:t> Swing Controls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r>
              <a:rPr lang="en-US" dirty="0" smtClean="0"/>
              <a:t>, agar rata </a:t>
            </a:r>
            <a:r>
              <a:rPr lang="en-US" dirty="0" err="1" smtClean="0"/>
              <a:t>kanan</a:t>
            </a:r>
            <a:r>
              <a:rPr lang="en-US" dirty="0" smtClean="0"/>
              <a:t>,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putus-putus</a:t>
            </a:r>
            <a:r>
              <a:rPr lang="en-US" dirty="0" smtClean="0"/>
              <a:t> di </a:t>
            </a:r>
            <a:r>
              <a:rPr lang="en-US" dirty="0" err="1" smtClean="0"/>
              <a:t>sebelah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(</a:t>
            </a:r>
            <a:r>
              <a:rPr lang="en-US" dirty="0" err="1" smtClean="0"/>
              <a:t>boleh</a:t>
            </a:r>
            <a:r>
              <a:rPr lang="en-US" dirty="0" smtClean="0"/>
              <a:t> </a:t>
            </a:r>
            <a:r>
              <a:rPr lang="en-US" dirty="0" err="1" smtClean="0"/>
              <a:t>sebaliknya</a:t>
            </a:r>
            <a:r>
              <a:rPr lang="en-US" dirty="0" smtClean="0"/>
              <a:t>,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keinginan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49" t="19485" r="64943" b="58859"/>
          <a:stretch/>
        </p:blipFill>
        <p:spPr>
          <a:xfrm>
            <a:off x="5220073" y="1600200"/>
            <a:ext cx="3466728" cy="28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5507" cy="4781127"/>
          </a:xfrm>
        </p:spPr>
        <p:txBody>
          <a:bodyPr>
            <a:norm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Label, </a:t>
            </a:r>
            <a:r>
              <a:rPr lang="en-US" dirty="0" err="1" smtClean="0"/>
              <a:t>pilih</a:t>
            </a:r>
            <a:r>
              <a:rPr lang="en-US" dirty="0" smtClean="0"/>
              <a:t> Edit Text,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teks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Mata </a:t>
            </a:r>
            <a:r>
              <a:rPr lang="en-US" dirty="0" err="1" smtClean="0"/>
              <a:t>Kuliah</a:t>
            </a:r>
            <a:r>
              <a:rPr lang="en-US" dirty="0" smtClean="0"/>
              <a:t>, Nama Mata </a:t>
            </a:r>
            <a:r>
              <a:rPr lang="en-US" dirty="0" err="1" smtClean="0"/>
              <a:t>Kuliah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SKS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14" t="19044" r="56088" b="57875"/>
          <a:stretch/>
        </p:blipFill>
        <p:spPr>
          <a:xfrm>
            <a:off x="4772707" y="1600200"/>
            <a:ext cx="3914093" cy="213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22712" cy="478112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2 </a:t>
            </a:r>
            <a:r>
              <a:rPr lang="en-US" dirty="0" err="1" smtClean="0"/>
              <a:t>TextField</a:t>
            </a:r>
            <a:r>
              <a:rPr lang="en-US" dirty="0" smtClean="0"/>
              <a:t>, 1 </a:t>
            </a:r>
            <a:r>
              <a:rPr lang="en-US" dirty="0" err="1" smtClean="0"/>
              <a:t>ComboBox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4 Button </a:t>
            </a:r>
            <a:r>
              <a:rPr lang="en-US" dirty="0" err="1" smtClean="0"/>
              <a:t>dari</a:t>
            </a:r>
            <a:r>
              <a:rPr lang="en-US" dirty="0" smtClean="0"/>
              <a:t> Palette </a:t>
            </a:r>
            <a:r>
              <a:rPr lang="en-US" dirty="0" err="1" smtClean="0"/>
              <a:t>grup</a:t>
            </a:r>
            <a:r>
              <a:rPr lang="en-US" dirty="0" smtClean="0"/>
              <a:t> Swing Controls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r>
              <a:rPr lang="en-US" dirty="0" smtClean="0"/>
              <a:t>, agar rata Kiri,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putus-putus</a:t>
            </a:r>
            <a:r>
              <a:rPr lang="en-US" dirty="0" smtClean="0"/>
              <a:t> di </a:t>
            </a:r>
            <a:r>
              <a:rPr lang="en-US" dirty="0" err="1" smtClean="0"/>
              <a:t>sebelah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15" t="18500" r="48893" b="46063"/>
          <a:stretch/>
        </p:blipFill>
        <p:spPr>
          <a:xfrm>
            <a:off x="3779912" y="1600199"/>
            <a:ext cx="4906889" cy="3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4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TextField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Edit Text,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hapus</a:t>
            </a:r>
            <a:r>
              <a:rPr lang="en-US" dirty="0" smtClean="0"/>
              <a:t> </a:t>
            </a:r>
            <a:r>
              <a:rPr lang="en-US" dirty="0" err="1" smtClean="0"/>
              <a:t>teksnya</a:t>
            </a:r>
            <a:endParaRPr lang="en-US" dirty="0" smtClean="0"/>
          </a:p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Button, </a:t>
            </a:r>
            <a:r>
              <a:rPr lang="en-US" dirty="0" err="1"/>
              <a:t>pilih</a:t>
            </a:r>
            <a:r>
              <a:rPr lang="en-US" dirty="0"/>
              <a:t> Edit Text,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Lihat</a:t>
            </a:r>
            <a:r>
              <a:rPr lang="en-US" dirty="0" smtClean="0"/>
              <a:t>, </a:t>
            </a:r>
            <a:r>
              <a:rPr lang="en-US" dirty="0" err="1" smtClean="0"/>
              <a:t>Simpan</a:t>
            </a:r>
            <a:r>
              <a:rPr lang="en-US" dirty="0" smtClean="0"/>
              <a:t>, </a:t>
            </a:r>
            <a:r>
              <a:rPr lang="en-US" dirty="0" err="1" smtClean="0"/>
              <a:t>Hapus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Tutup</a:t>
            </a:r>
            <a:endParaRPr lang="en-US" dirty="0" smtClean="0"/>
          </a:p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smtClean="0"/>
              <a:t>Change Variable Name …,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teks</a:t>
            </a:r>
            <a:r>
              <a:rPr lang="en-US" dirty="0" smtClean="0"/>
              <a:t>/</a:t>
            </a:r>
            <a:r>
              <a:rPr lang="en-US" dirty="0" err="1" smtClean="0"/>
              <a:t>fungsinya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TextField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kodeMataKuliahTextField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namaMataKuliahTextField</a:t>
            </a:r>
            <a:endParaRPr lang="en-US" dirty="0" smtClean="0"/>
          </a:p>
          <a:p>
            <a:pPr lvl="1"/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ComboBox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jumlahSksComboBox</a:t>
            </a:r>
            <a:endParaRPr lang="en-US" dirty="0" smtClean="0"/>
          </a:p>
          <a:p>
            <a:pPr lvl="1"/>
            <a:r>
              <a:rPr lang="en-US" dirty="0" err="1" smtClean="0"/>
              <a:t>Untuk</a:t>
            </a:r>
            <a:r>
              <a:rPr lang="en-US" dirty="0" smtClean="0"/>
              <a:t> Button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lihatButton</a:t>
            </a:r>
            <a:r>
              <a:rPr lang="en-US" dirty="0" smtClean="0"/>
              <a:t>, </a:t>
            </a:r>
            <a:r>
              <a:rPr lang="en-US" dirty="0" err="1" smtClean="0"/>
              <a:t>simpanButton</a:t>
            </a:r>
            <a:r>
              <a:rPr lang="en-US" dirty="0" smtClean="0"/>
              <a:t>, </a:t>
            </a:r>
            <a:r>
              <a:rPr lang="en-US" dirty="0" err="1" smtClean="0"/>
              <a:t>hapusButton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tutupButon</a:t>
            </a:r>
            <a:endParaRPr lang="en-US" dirty="0" smtClean="0"/>
          </a:p>
          <a:p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slide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98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8" t="11817" r="36335" b="45274"/>
          <a:stretch/>
        </p:blipFill>
        <p:spPr>
          <a:xfrm>
            <a:off x="462474" y="1772816"/>
            <a:ext cx="8224326" cy="41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6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smtClean="0"/>
              <a:t>Source 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8092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pada</a:t>
            </a:r>
            <a:r>
              <a:rPr lang="en-US" dirty="0" smtClean="0"/>
              <a:t> event 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endParaRPr lang="en-US" dirty="0" smtClean="0"/>
          </a:p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source code, </a:t>
            </a:r>
            <a:r>
              <a:rPr lang="en-US" dirty="0" err="1" smtClean="0"/>
              <a:t>ketik</a:t>
            </a:r>
            <a:r>
              <a:rPr lang="en-US" dirty="0" smtClean="0"/>
              <a:t> dispose();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682" t="51093" r="5613" b="35797"/>
          <a:stretch/>
        </p:blipFill>
        <p:spPr>
          <a:xfrm>
            <a:off x="457200" y="5013175"/>
            <a:ext cx="8229600" cy="110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Generated Code </a:t>
            </a:r>
            <a:r>
              <a:rPr lang="en-US" dirty="0" err="1" smtClean="0"/>
              <a:t>tambahkan</a:t>
            </a:r>
            <a:r>
              <a:rPr lang="en-US" dirty="0" smtClean="0"/>
              <a:t> 2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 (</a:t>
            </a:r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Enter 2 kali)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Generated Code,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minus [-] di </a:t>
            </a:r>
            <a:r>
              <a:rPr lang="en-US" dirty="0" err="1" smtClean="0"/>
              <a:t>bawah</a:t>
            </a:r>
            <a:r>
              <a:rPr lang="en-US" dirty="0"/>
              <a:t> @</a:t>
            </a:r>
            <a:r>
              <a:rPr lang="en-US" dirty="0" err="1"/>
              <a:t>SuppressWarnings</a:t>
            </a:r>
            <a:r>
              <a:rPr lang="en-US" dirty="0"/>
              <a:t>("unchecked")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682" t="42353" r="21818" b="39076"/>
          <a:stretch/>
        </p:blipFill>
        <p:spPr>
          <a:xfrm>
            <a:off x="827584" y="4995952"/>
            <a:ext cx="6048672" cy="155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932" t="39076" r="14067" b="42351"/>
          <a:stretch/>
        </p:blipFill>
        <p:spPr>
          <a:xfrm>
            <a:off x="827584" y="3356992"/>
            <a:ext cx="7454946" cy="14401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21364" y="3789040"/>
            <a:ext cx="360040" cy="2909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Generated Code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682" t="18500" r="18999" b="36219"/>
          <a:stretch/>
        </p:blipFill>
        <p:spPr>
          <a:xfrm>
            <a:off x="1194084" y="2061998"/>
            <a:ext cx="6755832" cy="44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class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FormMahasiswa</a:t>
            </a:r>
            <a:endParaRPr lang="en-US" dirty="0" smtClean="0"/>
          </a:p>
          <a:p>
            <a:r>
              <a:rPr lang="en-US" dirty="0" err="1" smtClean="0"/>
              <a:t>Pastikan</a:t>
            </a:r>
            <a:r>
              <a:rPr lang="en-US" dirty="0" smtClean="0"/>
              <a:t> package-</a:t>
            </a:r>
            <a:r>
              <a:rPr lang="en-US" dirty="0" err="1" smtClean="0"/>
              <a:t>nya</a:t>
            </a:r>
            <a:r>
              <a:rPr lang="en-US" dirty="0" smtClean="0"/>
              <a:t> view</a:t>
            </a:r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0" y="2852936"/>
            <a:ext cx="8233378" cy="38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3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071" t="40726" r="5499" b="16162"/>
          <a:stretch/>
        </p:blipFill>
        <p:spPr>
          <a:xfrm>
            <a:off x="390202" y="1772816"/>
            <a:ext cx="836359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8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konstruktor</a:t>
            </a:r>
            <a:r>
              <a:rPr lang="en-US" dirty="0" smtClean="0"/>
              <a:t> </a:t>
            </a:r>
            <a:r>
              <a:rPr lang="en-US" dirty="0" err="1" smtClean="0"/>
              <a:t>FormMahasiswa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memanggil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/>
              <a:t>setItemComboBox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131" t="38188" r="40378" b="48031"/>
          <a:stretch/>
        </p:blipFill>
        <p:spPr>
          <a:xfrm>
            <a:off x="2743753" y="3251524"/>
            <a:ext cx="3656494" cy="127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4. Form </a:t>
            </a:r>
            <a:r>
              <a:rPr lang="en-US" dirty="0" err="1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121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/>
              <a:t>Mata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Mengklik</a:t>
            </a:r>
            <a:r>
              <a:rPr lang="en-US" dirty="0" smtClean="0"/>
              <a:t> package view,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JDialog</a:t>
            </a:r>
            <a:r>
              <a:rPr lang="en-US" dirty="0" smtClean="0"/>
              <a:t> Form…</a:t>
            </a:r>
          </a:p>
          <a:p>
            <a:r>
              <a:rPr lang="en-US" dirty="0" err="1"/>
              <a:t>Mengklik</a:t>
            </a:r>
            <a:r>
              <a:rPr lang="en-US" dirty="0"/>
              <a:t> package view,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Other</a:t>
            </a:r>
            <a:r>
              <a:rPr lang="en-US" dirty="0" smtClean="0"/>
              <a:t>…, </a:t>
            </a:r>
            <a:r>
              <a:rPr lang="en-US" dirty="0" err="1" smtClean="0"/>
              <a:t>pada</a:t>
            </a:r>
            <a:r>
              <a:rPr lang="en-US" dirty="0" smtClean="0"/>
              <a:t> Categories </a:t>
            </a:r>
            <a:r>
              <a:rPr lang="en-US" dirty="0" err="1" smtClean="0"/>
              <a:t>pilih</a:t>
            </a:r>
            <a:r>
              <a:rPr lang="en-US" dirty="0" smtClean="0"/>
              <a:t> Swing GUI Forms, </a:t>
            </a:r>
            <a:r>
              <a:rPr lang="en-US" dirty="0" err="1" smtClean="0"/>
              <a:t>pada</a:t>
            </a:r>
            <a:r>
              <a:rPr lang="en-US" dirty="0" smtClean="0"/>
              <a:t> File Types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JDialog</a:t>
            </a:r>
            <a:r>
              <a:rPr lang="en-US" dirty="0" smtClean="0"/>
              <a:t> Form,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class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FormLihatMataKuliah</a:t>
            </a:r>
            <a:endParaRPr lang="en-US" dirty="0" smtClean="0"/>
          </a:p>
          <a:p>
            <a:r>
              <a:rPr lang="en-US" dirty="0" err="1" smtClean="0"/>
              <a:t>Pastikan</a:t>
            </a:r>
            <a:r>
              <a:rPr lang="en-US" dirty="0" smtClean="0"/>
              <a:t> package-</a:t>
            </a:r>
            <a:r>
              <a:rPr lang="en-US" dirty="0" err="1" smtClean="0"/>
              <a:t>nya</a:t>
            </a:r>
            <a:r>
              <a:rPr lang="en-US" dirty="0" smtClean="0"/>
              <a:t> view</a:t>
            </a:r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94626"/>
            <a:ext cx="8229600" cy="37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1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693350" cy="492514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title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smtClean="0"/>
              <a:t>“Data </a:t>
            </a:r>
            <a:r>
              <a:rPr lang="en-US" dirty="0"/>
              <a:t>Mata </a:t>
            </a:r>
            <a:r>
              <a:rPr lang="en-US" dirty="0" err="1"/>
              <a:t>Kuliah</a:t>
            </a:r>
            <a:r>
              <a:rPr lang="en-US" dirty="0"/>
              <a:t>”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Form Size Policy di tab Code </a:t>
            </a:r>
            <a:r>
              <a:rPr lang="en-US" dirty="0" err="1" smtClean="0"/>
              <a:t>menjadi</a:t>
            </a:r>
            <a:r>
              <a:rPr lang="en-US" dirty="0" smtClean="0"/>
              <a:t> Generate Resize Code,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pastikan</a:t>
            </a:r>
            <a:r>
              <a:rPr lang="en-US" dirty="0" smtClean="0"/>
              <a:t> Generate Center </a:t>
            </a:r>
            <a:r>
              <a:rPr lang="en-US" dirty="0" err="1" smtClean="0"/>
              <a:t>diberi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checklist agar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dieksekusi</a:t>
            </a:r>
            <a:r>
              <a:rPr lang="en-US" dirty="0" smtClean="0"/>
              <a:t> Form (</a:t>
            </a:r>
            <a:r>
              <a:rPr lang="en-US" dirty="0" err="1" smtClean="0"/>
              <a:t>JDialog</a:t>
            </a:r>
            <a:r>
              <a:rPr lang="en-US" dirty="0" smtClean="0"/>
              <a:t>) </a:t>
            </a:r>
            <a:r>
              <a:rPr lang="en-US" dirty="0" err="1" smtClean="0"/>
              <a:t>ditampilkan</a:t>
            </a:r>
            <a:r>
              <a:rPr lang="en-US" dirty="0" smtClean="0"/>
              <a:t> di </a:t>
            </a:r>
            <a:r>
              <a:rPr lang="en-US" dirty="0" err="1" smtClean="0"/>
              <a:t>tengah</a:t>
            </a:r>
            <a:r>
              <a:rPr lang="en-US" dirty="0" smtClean="0"/>
              <a:t> </a:t>
            </a:r>
            <a:r>
              <a:rPr lang="en-US" dirty="0" err="1" smtClean="0"/>
              <a:t>layar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600200"/>
            <a:ext cx="3538736" cy="45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693350" cy="4925144"/>
          </a:xfrm>
        </p:spPr>
        <p:txBody>
          <a:bodyPr>
            <a:normAutofit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2 panel </a:t>
            </a:r>
            <a:r>
              <a:rPr lang="en-US" dirty="0" err="1"/>
              <a:t>dari</a:t>
            </a:r>
            <a:r>
              <a:rPr lang="en-US" dirty="0"/>
              <a:t> Palette </a:t>
            </a:r>
            <a:r>
              <a:rPr lang="en-US" dirty="0" err="1"/>
              <a:t>grup</a:t>
            </a:r>
            <a:r>
              <a:rPr lang="en-US" dirty="0"/>
              <a:t> Swing </a:t>
            </a:r>
            <a:r>
              <a:rPr lang="en-US" dirty="0" smtClean="0"/>
              <a:t>Containers, </a:t>
            </a:r>
            <a:r>
              <a:rPr lang="en-US" dirty="0" err="1" smtClean="0"/>
              <a:t>atur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background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36" t="18500" r="36613" b="40156"/>
          <a:stretch/>
        </p:blipFill>
        <p:spPr>
          <a:xfrm>
            <a:off x="4254879" y="1606151"/>
            <a:ext cx="443192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693350" cy="492514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border </a:t>
            </a:r>
            <a:r>
              <a:rPr lang="en-US" dirty="0" err="1"/>
              <a:t>dari</a:t>
            </a:r>
            <a:r>
              <a:rPr lang="en-US" dirty="0"/>
              <a:t> panel1 (</a:t>
            </a:r>
            <a:r>
              <a:rPr lang="en-US" dirty="0" err="1"/>
              <a:t>atas</a:t>
            </a:r>
            <a:r>
              <a:rPr lang="en-US" dirty="0"/>
              <a:t>),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[…] di </a:t>
            </a:r>
            <a:r>
              <a:rPr lang="en-US" dirty="0" err="1" smtClean="0"/>
              <a:t>properti</a:t>
            </a:r>
            <a:r>
              <a:rPr lang="en-US" dirty="0" smtClean="0"/>
              <a:t> border</a:t>
            </a:r>
          </a:p>
          <a:p>
            <a:r>
              <a:rPr lang="en-US" dirty="0" err="1" smtClean="0"/>
              <a:t>Pilih</a:t>
            </a:r>
            <a:r>
              <a:rPr lang="en-US" dirty="0" smtClean="0"/>
              <a:t> Titled Border,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r>
              <a:rPr lang="en-US" dirty="0" smtClean="0"/>
              <a:t> (Title) </a:t>
            </a:r>
            <a:r>
              <a:rPr lang="en-US" dirty="0" err="1" smtClean="0"/>
              <a:t>menjadi</a:t>
            </a:r>
            <a:r>
              <a:rPr lang="en-US" dirty="0" smtClean="0"/>
              <a:t> “Data </a:t>
            </a:r>
            <a:r>
              <a:rPr lang="en-US" dirty="0"/>
              <a:t>Mata </a:t>
            </a:r>
            <a:r>
              <a:rPr lang="en-US" dirty="0" err="1" smtClean="0"/>
              <a:t>Kuliah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82" t="32707" r="8527" b="48153"/>
          <a:stretch/>
        </p:blipFill>
        <p:spPr>
          <a:xfrm>
            <a:off x="4971187" y="1700808"/>
            <a:ext cx="3715613" cy="86409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29668" y="1916832"/>
            <a:ext cx="370384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8933" b="35119"/>
          <a:stretch/>
        </p:blipFill>
        <p:spPr>
          <a:xfrm>
            <a:off x="5211264" y="3089656"/>
            <a:ext cx="3469451" cy="19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0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898776" cy="4781127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Palette </a:t>
            </a:r>
            <a:r>
              <a:rPr lang="en-US" dirty="0" err="1"/>
              <a:t>grup</a:t>
            </a:r>
            <a:r>
              <a:rPr lang="en-US" dirty="0"/>
              <a:t> Swing Controls di </a:t>
            </a:r>
            <a:r>
              <a:rPr lang="en-US" dirty="0" err="1" smtClean="0"/>
              <a:t>dalam</a:t>
            </a:r>
            <a:r>
              <a:rPr lang="en-US" dirty="0" smtClean="0"/>
              <a:t> panel1 (</a:t>
            </a:r>
            <a:r>
              <a:rPr lang="en-US" dirty="0" err="1" smtClean="0"/>
              <a:t>atas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err="1" smtClean="0"/>
              <a:t>mataKuliahTable</a:t>
            </a:r>
            <a:r>
              <a:rPr lang="en-US" dirty="0" smtClean="0"/>
              <a:t>,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Change Variable Name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636" t="18720" r="42986" b="38188"/>
          <a:stretch/>
        </p:blipFill>
        <p:spPr>
          <a:xfrm>
            <a:off x="4355977" y="1750091"/>
            <a:ext cx="4334093" cy="41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5" cy="4925144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Table Contents …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tab Rows,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Count </a:t>
            </a:r>
            <a:r>
              <a:rPr lang="en-US" dirty="0" err="1" smtClean="0"/>
              <a:t>menjadi</a:t>
            </a:r>
            <a:r>
              <a:rPr lang="en-US" dirty="0" smtClean="0"/>
              <a:t> 0</a:t>
            </a:r>
          </a:p>
          <a:p>
            <a:r>
              <a:rPr lang="en-US" dirty="0" err="1"/>
              <a:t>Klik</a:t>
            </a:r>
            <a:r>
              <a:rPr lang="en-US" dirty="0"/>
              <a:t> tab </a:t>
            </a:r>
            <a:r>
              <a:rPr lang="en-US" dirty="0" smtClean="0"/>
              <a:t>Columns,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Count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smtClean="0"/>
              <a:t>2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Title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Nama Mata </a:t>
            </a:r>
            <a:r>
              <a:rPr lang="en-US" dirty="0" err="1" smtClean="0"/>
              <a:t>Kuliah</a:t>
            </a:r>
            <a:endParaRPr lang="en-US" dirty="0" smtClean="0"/>
          </a:p>
          <a:p>
            <a:r>
              <a:rPr lang="en-US" dirty="0" err="1" smtClean="0"/>
              <a:t>Kosongkan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checklist di </a:t>
            </a:r>
            <a:r>
              <a:rPr lang="en-US" dirty="0" err="1" smtClean="0"/>
              <a:t>kolom</a:t>
            </a:r>
            <a:r>
              <a:rPr lang="en-US" dirty="0" smtClean="0"/>
              <a:t> Editable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Pref., Min., </a:t>
            </a:r>
            <a:r>
              <a:rPr lang="en-US" dirty="0" err="1" smtClean="0"/>
              <a:t>dan</a:t>
            </a:r>
            <a:r>
              <a:rPr lang="en-US" dirty="0" smtClean="0"/>
              <a:t> Max. Width </a:t>
            </a:r>
            <a:r>
              <a:rPr lang="en-US" dirty="0" err="1" smtClean="0"/>
              <a:t>menjadi</a:t>
            </a:r>
            <a:r>
              <a:rPr lang="en-US" dirty="0" smtClean="0"/>
              <a:t> 70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, </a:t>
            </a:r>
            <a:r>
              <a:rPr lang="en-US" dirty="0" err="1" smtClean="0"/>
              <a:t>biarkan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Default </a:t>
            </a:r>
            <a:r>
              <a:rPr lang="en-US" dirty="0" err="1" smtClean="0"/>
              <a:t>untuk</a:t>
            </a:r>
            <a:r>
              <a:rPr lang="en-US" dirty="0" smtClean="0"/>
              <a:t> Nama Mata </a:t>
            </a:r>
            <a:r>
              <a:rPr lang="en-US" dirty="0" err="1" smtClean="0"/>
              <a:t>Kuliah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Close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5" y="1600200"/>
            <a:ext cx="3970785" cy="45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693350" cy="4925144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title </a:t>
            </a:r>
            <a:r>
              <a:rPr lang="en-US" dirty="0" err="1" smtClean="0"/>
              <a:t>menjadi</a:t>
            </a:r>
            <a:r>
              <a:rPr lang="en-US" dirty="0"/>
              <a:t> “Master Data </a:t>
            </a:r>
            <a:r>
              <a:rPr lang="en-US" dirty="0" err="1"/>
              <a:t>Mahasiswa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2 panel </a:t>
            </a:r>
            <a:r>
              <a:rPr lang="en-US" dirty="0" err="1"/>
              <a:t>dari</a:t>
            </a:r>
            <a:r>
              <a:rPr lang="en-US" dirty="0"/>
              <a:t> Palette </a:t>
            </a:r>
            <a:r>
              <a:rPr lang="en-US" dirty="0" err="1"/>
              <a:t>grup</a:t>
            </a:r>
            <a:r>
              <a:rPr lang="en-US" dirty="0"/>
              <a:t> Swing </a:t>
            </a:r>
            <a:r>
              <a:rPr lang="en-US" dirty="0" smtClean="0"/>
              <a:t>Containers, </a:t>
            </a:r>
            <a:r>
              <a:rPr lang="en-US" dirty="0" err="1" smtClean="0"/>
              <a:t>atur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background,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701" t="21554" r="32737" b="30307"/>
          <a:stretch/>
        </p:blipFill>
        <p:spPr>
          <a:xfrm>
            <a:off x="4150550" y="1600201"/>
            <a:ext cx="4536249" cy="36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/>
              <a:t>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781127"/>
          </a:xfrm>
        </p:spPr>
        <p:txBody>
          <a:bodyPr>
            <a:normAutofit/>
          </a:bodyPr>
          <a:lstStyle/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endParaRPr lang="en-US" dirty="0" smtClean="0"/>
          </a:p>
          <a:p>
            <a:r>
              <a:rPr lang="en-US" dirty="0" err="1" smtClean="0"/>
              <a:t>Tambahkan</a:t>
            </a:r>
            <a:r>
              <a:rPr lang="en-US" dirty="0" smtClean="0"/>
              <a:t> 2 Button di </a:t>
            </a:r>
            <a:r>
              <a:rPr lang="en-US" dirty="0" err="1" smtClean="0"/>
              <a:t>dalam</a:t>
            </a:r>
            <a:r>
              <a:rPr lang="en-US" dirty="0" smtClean="0"/>
              <a:t> Panel2 (</a:t>
            </a:r>
            <a:r>
              <a:rPr lang="en-US" dirty="0" err="1" smtClean="0"/>
              <a:t>bawah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Text </a:t>
            </a:r>
            <a:r>
              <a:rPr lang="en-US" dirty="0" err="1" smtClean="0"/>
              <a:t>dari</a:t>
            </a:r>
            <a:r>
              <a:rPr lang="en-US" dirty="0" smtClean="0"/>
              <a:t> Button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Tutup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Button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pilihButton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tutupButton</a:t>
            </a:r>
            <a:endParaRPr lang="en-US" dirty="0" smtClean="0"/>
          </a:p>
          <a:p>
            <a:r>
              <a:rPr lang="en-US" dirty="0" err="1" smtClean="0"/>
              <a:t>Desain</a:t>
            </a:r>
            <a:r>
              <a:rPr lang="en-US" dirty="0" smtClean="0"/>
              <a:t> Form </a:t>
            </a:r>
            <a:r>
              <a:rPr lang="en-US" dirty="0" err="1" smtClean="0"/>
              <a:t>Lihat</a:t>
            </a:r>
            <a:r>
              <a:rPr lang="en-US" dirty="0" smtClean="0"/>
              <a:t> Mata </a:t>
            </a:r>
            <a:r>
              <a:rPr lang="en-US" dirty="0" err="1" smtClean="0"/>
              <a:t>Kuliah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slide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7" t="11769" r="44727" b="31960"/>
          <a:stretch/>
        </p:blipFill>
        <p:spPr>
          <a:xfrm>
            <a:off x="1187624" y="1556792"/>
            <a:ext cx="6768752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smtClean="0"/>
              <a:t>Source 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8092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pada</a:t>
            </a:r>
            <a:r>
              <a:rPr lang="en-US" dirty="0" smtClean="0"/>
              <a:t> event 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Tutup</a:t>
            </a:r>
            <a:endParaRPr lang="en-US" dirty="0" smtClean="0"/>
          </a:p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source code, </a:t>
            </a:r>
            <a:r>
              <a:rPr lang="en-US" dirty="0" err="1" smtClean="0"/>
              <a:t>ketik</a:t>
            </a:r>
            <a:r>
              <a:rPr lang="en-US" dirty="0" smtClean="0"/>
              <a:t> dispose();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682" t="51093" r="5613" b="35797"/>
          <a:stretch/>
        </p:blipFill>
        <p:spPr>
          <a:xfrm>
            <a:off x="457200" y="5013175"/>
            <a:ext cx="8229600" cy="110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6104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public </a:t>
            </a:r>
            <a:r>
              <a:rPr lang="en-US" dirty="0"/>
              <a:t>class </a:t>
            </a:r>
            <a:r>
              <a:rPr lang="en-US" dirty="0" err="1" smtClean="0"/>
              <a:t>FormLihatMataKuliah</a:t>
            </a:r>
            <a:r>
              <a:rPr lang="en-US" dirty="0" smtClean="0"/>
              <a:t>… </a:t>
            </a:r>
            <a:r>
              <a:rPr lang="en-US" dirty="0" err="1" smtClean="0"/>
              <a:t>tambahkan</a:t>
            </a:r>
            <a:r>
              <a:rPr lang="en-US" dirty="0" smtClean="0"/>
              <a:t> source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konstruktor</a:t>
            </a:r>
            <a:r>
              <a:rPr lang="en-US" dirty="0" smtClean="0"/>
              <a:t> </a:t>
            </a:r>
            <a:r>
              <a:rPr lang="en-US" dirty="0" err="1" smtClean="0"/>
              <a:t>FormLihatMataKuliah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source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DefaultTableModel</a:t>
            </a:r>
            <a:r>
              <a:rPr lang="en-US" dirty="0" smtClean="0"/>
              <a:t>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/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/>
              <a:t> </a:t>
            </a:r>
            <a:r>
              <a:rPr lang="en-US" dirty="0" smtClean="0"/>
              <a:t>Add import for </a:t>
            </a:r>
            <a:r>
              <a:rPr lang="en-US" dirty="0" err="1" smtClean="0"/>
              <a:t>javax.swing.table.DefaultTableModel</a:t>
            </a:r>
            <a:r>
              <a:rPr lang="en-US" dirty="0" smtClean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82" t="33266" r="17698" b="57875"/>
          <a:stretch/>
        </p:blipFill>
        <p:spPr>
          <a:xfrm>
            <a:off x="895365" y="1929884"/>
            <a:ext cx="7034138" cy="822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131" t="51969" r="6015" b="31297"/>
          <a:stretch/>
        </p:blipFill>
        <p:spPr>
          <a:xfrm>
            <a:off x="895365" y="3115943"/>
            <a:ext cx="7927608" cy="1497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0668" t="33266" r="33951" b="52953"/>
          <a:stretch/>
        </p:blipFill>
        <p:spPr>
          <a:xfrm>
            <a:off x="895703" y="5486876"/>
            <a:ext cx="6925978" cy="11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863" t="31297" r="12659" b="51969"/>
          <a:stretch/>
        </p:blipFill>
        <p:spPr>
          <a:xfrm>
            <a:off x="827584" y="3324740"/>
            <a:ext cx="7602200" cy="1457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Generated Code </a:t>
            </a:r>
            <a:r>
              <a:rPr lang="en-US" dirty="0" err="1" smtClean="0"/>
              <a:t>tambahkan</a:t>
            </a:r>
            <a:r>
              <a:rPr lang="en-US" dirty="0" smtClean="0"/>
              <a:t> 2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 (</a:t>
            </a:r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Enter 2 kali)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Generated Code,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minus [-] di </a:t>
            </a:r>
            <a:r>
              <a:rPr lang="en-US" dirty="0" err="1" smtClean="0"/>
              <a:t>bawah</a:t>
            </a:r>
            <a:r>
              <a:rPr lang="en-US" dirty="0"/>
              <a:t> @</a:t>
            </a:r>
            <a:r>
              <a:rPr lang="en-US" dirty="0" err="1"/>
              <a:t>SuppressWarnings</a:t>
            </a:r>
            <a:r>
              <a:rPr lang="en-US" dirty="0"/>
              <a:t>("unchecked")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682" t="42353" r="21818" b="39076"/>
          <a:stretch/>
        </p:blipFill>
        <p:spPr>
          <a:xfrm>
            <a:off x="827584" y="4995952"/>
            <a:ext cx="6048672" cy="155799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21364" y="3789040"/>
            <a:ext cx="360040" cy="2909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Generated Code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131" t="42125" r="17698" b="22438"/>
          <a:stretch/>
        </p:blipFill>
        <p:spPr>
          <a:xfrm>
            <a:off x="1185624" y="2243411"/>
            <a:ext cx="6772752" cy="333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smtClean="0"/>
              <a:t>Source 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610744" cy="4925143"/>
          </a:xfrm>
        </p:spPr>
        <p:txBody>
          <a:bodyPr>
            <a:normAutofit fontScale="77500" lnSpcReduction="20000"/>
          </a:bodyPr>
          <a:lstStyle/>
          <a:p>
            <a:pPr marL="185738" indent="-185738"/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pada</a:t>
            </a:r>
            <a:r>
              <a:rPr lang="en-US" dirty="0" smtClean="0"/>
              <a:t> event </a:t>
            </a:r>
            <a:r>
              <a:rPr lang="en-US" dirty="0" err="1" smtClean="0"/>
              <a:t>windowActivated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JDialog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pPr marL="450850" lvl="1" indent="-185738"/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JDialog</a:t>
            </a:r>
            <a:r>
              <a:rPr lang="en-US" dirty="0" smtClean="0"/>
              <a:t> (form, </a:t>
            </a:r>
            <a:r>
              <a:rPr lang="en-US" dirty="0" err="1" smtClean="0"/>
              <a:t>bukan</a:t>
            </a:r>
            <a:r>
              <a:rPr lang="en-US" dirty="0" smtClean="0"/>
              <a:t> panel),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Window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err="1" smtClean="0"/>
              <a:t>windowActivated</a:t>
            </a:r>
            <a:r>
              <a:rPr lang="en-US" dirty="0" smtClean="0"/>
              <a:t> </a:t>
            </a:r>
          </a:p>
          <a:p>
            <a:pPr marL="450850" lvl="1" indent="-185738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 smtClean="0"/>
              <a:t>JDialog</a:t>
            </a:r>
            <a:r>
              <a:rPr lang="en-US" dirty="0" smtClean="0"/>
              <a:t> (di navigator/inspector),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Events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/>
              <a:t>Window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err="1" smtClean="0"/>
              <a:t>windowActivated</a:t>
            </a:r>
            <a:endParaRPr lang="en-US" dirty="0" smtClean="0"/>
          </a:p>
          <a:p>
            <a:pPr marL="185738" indent="-185738"/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source code,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slide </a:t>
            </a:r>
            <a:r>
              <a:rPr lang="en-US" dirty="0" err="1" smtClean="0"/>
              <a:t>berikutnya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329" t="20469" r="42252" b="26375"/>
          <a:stretch/>
        </p:blipFill>
        <p:spPr>
          <a:xfrm>
            <a:off x="4067944" y="1600201"/>
            <a:ext cx="460851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smtClean="0"/>
              <a:t>Source 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58" t="13579" r="57195" b="33266"/>
          <a:stretch/>
        </p:blipFill>
        <p:spPr>
          <a:xfrm>
            <a:off x="1979712" y="1554455"/>
            <a:ext cx="5184576" cy="3888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4265" t="52230" r="4161" b="33275"/>
          <a:stretch/>
        </p:blipFill>
        <p:spPr>
          <a:xfrm>
            <a:off x="583864" y="5579704"/>
            <a:ext cx="7976271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smtClean="0"/>
              <a:t>Source Code</a:t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pada</a:t>
            </a:r>
            <a:r>
              <a:rPr lang="en-US" dirty="0" smtClean="0"/>
              <a:t> event 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Button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Pilih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Pilih</a:t>
            </a:r>
            <a:endParaRPr lang="en-US" dirty="0" smtClean="0"/>
          </a:p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source code, </a:t>
            </a:r>
            <a:r>
              <a:rPr lang="en-US" dirty="0" err="1"/>
              <a:t>tambahkan</a:t>
            </a:r>
            <a:r>
              <a:rPr lang="en-US" dirty="0"/>
              <a:t> source code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019" t="52953" r="4182" b="17516"/>
          <a:stretch/>
        </p:blipFill>
        <p:spPr>
          <a:xfrm>
            <a:off x="251520" y="3986478"/>
            <a:ext cx="8615885" cy="26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 smtClean="0"/>
              <a:t>Lihat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 smtClean="0"/>
              <a:t>JOptionPane</a:t>
            </a:r>
            <a:r>
              <a:rPr lang="en-US" dirty="0" smtClean="0"/>
              <a:t>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lampu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/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Add import for </a:t>
            </a:r>
            <a:r>
              <a:rPr lang="en-US" dirty="0" err="1" smtClean="0"/>
              <a:t>javax.swing.JOptionPane</a:t>
            </a:r>
            <a:r>
              <a:rPr lang="en-US" dirty="0" smtClean="0"/>
              <a:t>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14" t="64765" r="34504" b="20470"/>
          <a:stretch/>
        </p:blipFill>
        <p:spPr>
          <a:xfrm>
            <a:off x="453346" y="3251524"/>
            <a:ext cx="8233454" cy="15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693350" cy="4925144"/>
          </a:xfrm>
        </p:spPr>
        <p:txBody>
          <a:bodyPr>
            <a:normAutofit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border </a:t>
            </a:r>
            <a:r>
              <a:rPr lang="en-US" dirty="0" err="1" smtClean="0"/>
              <a:t>dari</a:t>
            </a:r>
            <a:r>
              <a:rPr lang="en-US" dirty="0" smtClean="0"/>
              <a:t> panel1 (</a:t>
            </a:r>
            <a:r>
              <a:rPr lang="en-US" dirty="0" err="1" smtClean="0"/>
              <a:t>atas</a:t>
            </a:r>
            <a:r>
              <a:rPr lang="en-US" dirty="0" smtClean="0"/>
              <a:t>),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[…] di </a:t>
            </a:r>
            <a:r>
              <a:rPr lang="en-US" dirty="0" err="1" smtClean="0"/>
              <a:t>properti</a:t>
            </a:r>
            <a:r>
              <a:rPr lang="en-US" dirty="0" smtClean="0"/>
              <a:t> border</a:t>
            </a:r>
          </a:p>
          <a:p>
            <a:r>
              <a:rPr lang="en-US" dirty="0" err="1" smtClean="0"/>
              <a:t>Pilih</a:t>
            </a:r>
            <a:r>
              <a:rPr lang="en-US" dirty="0" smtClean="0"/>
              <a:t> Titled Border,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r>
              <a:rPr lang="en-US" dirty="0" smtClean="0"/>
              <a:t> (Title) </a:t>
            </a:r>
            <a:r>
              <a:rPr lang="en-US" dirty="0" err="1" smtClean="0"/>
              <a:t>menjadi</a:t>
            </a:r>
            <a:r>
              <a:rPr lang="en-US" dirty="0" smtClean="0"/>
              <a:t> “Data </a:t>
            </a:r>
            <a:r>
              <a:rPr lang="en-US" dirty="0" err="1" smtClean="0"/>
              <a:t>Mahasiswa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82" t="32707" r="8527" b="48153"/>
          <a:stretch/>
        </p:blipFill>
        <p:spPr>
          <a:xfrm>
            <a:off x="4971187" y="1700808"/>
            <a:ext cx="3715613" cy="86409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29668" y="1916832"/>
            <a:ext cx="370384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7190" b="34888"/>
          <a:stretch/>
        </p:blipFill>
        <p:spPr>
          <a:xfrm>
            <a:off x="5035902" y="3064098"/>
            <a:ext cx="3647991" cy="19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5. </a:t>
            </a:r>
            <a:r>
              <a:rPr lang="en-US" dirty="0" err="1"/>
              <a:t>Menambahkan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br>
              <a:rPr lang="en-US" dirty="0" smtClean="0"/>
            </a:br>
            <a:r>
              <a:rPr lang="en-US" dirty="0" smtClean="0"/>
              <a:t>di </a:t>
            </a:r>
            <a:r>
              <a:rPr lang="en-US" dirty="0"/>
              <a:t>Form </a:t>
            </a:r>
            <a:r>
              <a:rPr lang="en-US" dirty="0" err="1"/>
              <a:t>Utama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258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 Form </a:t>
            </a:r>
            <a:r>
              <a:rPr lang="en-US" dirty="0" err="1" smtClean="0"/>
              <a:t>Utama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public class </a:t>
            </a:r>
            <a:r>
              <a:rPr lang="en-US" dirty="0" err="1" smtClean="0"/>
              <a:t>FormUtama</a:t>
            </a:r>
            <a:r>
              <a:rPr lang="en-US" dirty="0" smtClean="0"/>
              <a:t>…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object </a:t>
            </a:r>
            <a:r>
              <a:rPr lang="en-US" dirty="0" err="1" smtClean="0"/>
              <a:t>FormMahasiswa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FormMatakuliah</a:t>
            </a:r>
            <a:r>
              <a:rPr lang="en-US" dirty="0" smtClean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282" t="49016" r="15302" b="40156"/>
          <a:stretch/>
        </p:blipFill>
        <p:spPr>
          <a:xfrm>
            <a:off x="1086158" y="3323531"/>
            <a:ext cx="6971684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9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 Form </a:t>
            </a:r>
            <a:r>
              <a:rPr lang="en-US" dirty="0" err="1" smtClean="0"/>
              <a:t>Utama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Agar </a:t>
            </a:r>
            <a:r>
              <a:rPr lang="en-US" dirty="0" err="1" smtClean="0"/>
              <a:t>ketika</a:t>
            </a:r>
            <a:r>
              <a:rPr lang="en-US" dirty="0" smtClean="0"/>
              <a:t> menu item </a:t>
            </a:r>
            <a:r>
              <a:rPr lang="en-US" dirty="0" err="1" smtClean="0"/>
              <a:t>Mahasiswa</a:t>
            </a:r>
            <a:r>
              <a:rPr lang="en-US" dirty="0" smtClean="0"/>
              <a:t> di menu Master Data </a:t>
            </a:r>
            <a:r>
              <a:rPr lang="en-US" dirty="0" err="1" smtClean="0"/>
              <a:t>diklik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Form </a:t>
            </a:r>
            <a:r>
              <a:rPr lang="en-US" dirty="0" err="1" smtClean="0"/>
              <a:t>Mahasiswa</a:t>
            </a:r>
            <a:r>
              <a:rPr lang="en-US" dirty="0" smtClean="0"/>
              <a:t>,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source code </a:t>
            </a:r>
            <a:r>
              <a:rPr lang="en-US" dirty="0" err="1"/>
              <a:t>pada</a:t>
            </a:r>
            <a:r>
              <a:rPr lang="en-US" dirty="0"/>
              <a:t> event </a:t>
            </a:r>
            <a:r>
              <a:rPr lang="en-US" dirty="0" err="1"/>
              <a:t>actionPerformed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/>
              <a:t>menu item </a:t>
            </a:r>
            <a:r>
              <a:rPr lang="en-US" dirty="0" err="1" smtClean="0"/>
              <a:t>Mahasiswa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smtClean="0"/>
              <a:t>menu item </a:t>
            </a:r>
            <a:r>
              <a:rPr lang="en-US" dirty="0" err="1" smtClean="0"/>
              <a:t>Mahasiswa</a:t>
            </a:r>
            <a:r>
              <a:rPr lang="en-US" dirty="0"/>
              <a:t> di Menu Master Data</a:t>
            </a:r>
            <a:r>
              <a:rPr lang="en-US" dirty="0" smtClean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Events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/>
              <a:t>Action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68" t="18500" r="37824" b="60554"/>
          <a:stretch/>
        </p:blipFill>
        <p:spPr>
          <a:xfrm>
            <a:off x="460580" y="4191480"/>
            <a:ext cx="8226220" cy="23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 Form </a:t>
            </a:r>
            <a:r>
              <a:rPr lang="en-US" dirty="0" err="1" smtClean="0"/>
              <a:t>Utama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 smtClean="0"/>
              <a:t>mahasiswaMenuItemActionPerformed</a:t>
            </a:r>
            <a:r>
              <a:rPr lang="en-US" dirty="0" smtClean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086" t="37203" r="8657" b="27360"/>
          <a:stretch/>
        </p:blipFill>
        <p:spPr>
          <a:xfrm>
            <a:off x="282266" y="3107507"/>
            <a:ext cx="8579468" cy="29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 Form </a:t>
            </a:r>
            <a:r>
              <a:rPr lang="en-US" dirty="0" err="1" smtClean="0"/>
              <a:t>Utama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3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PropertyVetoException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lampu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/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Add import for </a:t>
            </a:r>
            <a:r>
              <a:rPr lang="en-US" dirty="0" err="1" smtClean="0"/>
              <a:t>javax.beans.PropertyVetoException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(</a:t>
            </a:r>
            <a:r>
              <a:rPr lang="en-US" dirty="0" err="1" smtClean="0"/>
              <a:t>tetap</a:t>
            </a:r>
            <a:r>
              <a:rPr lang="en-US" dirty="0" smtClean="0"/>
              <a:t> error), </a:t>
            </a:r>
            <a:r>
              <a:rPr lang="en-US" dirty="0" err="1" smtClean="0"/>
              <a:t>ganti</a:t>
            </a:r>
            <a:r>
              <a:rPr lang="en-US" dirty="0"/>
              <a:t> </a:t>
            </a:r>
            <a:r>
              <a:rPr lang="en-US" dirty="0" err="1" smtClean="0"/>
              <a:t>PropertyVetoException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Exception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05" t="49016" r="56088" b="33266"/>
          <a:stretch/>
        </p:blipFill>
        <p:spPr>
          <a:xfrm>
            <a:off x="971600" y="3971603"/>
            <a:ext cx="720080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7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 Form </a:t>
            </a:r>
            <a:r>
              <a:rPr lang="en-US" dirty="0" err="1" smtClean="0"/>
              <a:t>Utama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Agar </a:t>
            </a:r>
            <a:r>
              <a:rPr lang="en-US" dirty="0" err="1" smtClean="0"/>
              <a:t>ketika</a:t>
            </a:r>
            <a:r>
              <a:rPr lang="en-US" dirty="0" smtClean="0"/>
              <a:t> menu item Mata </a:t>
            </a:r>
            <a:r>
              <a:rPr lang="en-US" dirty="0" err="1" smtClean="0"/>
              <a:t>Kuliah</a:t>
            </a:r>
            <a:r>
              <a:rPr lang="en-US" dirty="0" smtClean="0"/>
              <a:t> di menu Master Data </a:t>
            </a:r>
            <a:r>
              <a:rPr lang="en-US" dirty="0" err="1" smtClean="0"/>
              <a:t>diklik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Form Mata </a:t>
            </a:r>
            <a:r>
              <a:rPr lang="en-US" dirty="0" err="1" smtClean="0"/>
              <a:t>Kuliah</a:t>
            </a:r>
            <a:r>
              <a:rPr lang="en-US" dirty="0" smtClean="0"/>
              <a:t>,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source code </a:t>
            </a:r>
            <a:r>
              <a:rPr lang="en-US" dirty="0" err="1"/>
              <a:t>pada</a:t>
            </a:r>
            <a:r>
              <a:rPr lang="en-US" dirty="0"/>
              <a:t> event </a:t>
            </a:r>
            <a:r>
              <a:rPr lang="en-US" dirty="0" err="1"/>
              <a:t>actionPerformed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/>
              <a:t>menu item Mata </a:t>
            </a:r>
            <a:r>
              <a:rPr lang="en-US" dirty="0" err="1" smtClean="0"/>
              <a:t>Kuliah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smtClean="0"/>
              <a:t>menu item Mata </a:t>
            </a:r>
            <a:r>
              <a:rPr lang="en-US" dirty="0" err="1" smtClean="0"/>
              <a:t>Kuliah</a:t>
            </a:r>
            <a:r>
              <a:rPr lang="en-US" dirty="0" smtClean="0"/>
              <a:t> di Menu Master Data,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Events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/>
              <a:t>Action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59" t="18501" r="56641" b="57563"/>
          <a:stretch/>
        </p:blipFill>
        <p:spPr>
          <a:xfrm>
            <a:off x="1221350" y="4005065"/>
            <a:ext cx="670130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 Form </a:t>
            </a:r>
            <a:r>
              <a:rPr lang="en-US" dirty="0" err="1" smtClean="0"/>
              <a:t>Utama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/>
              <a:t>mataKuliahMenuItemActionPerformed</a:t>
            </a:r>
            <a:r>
              <a:rPr lang="en-US" dirty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87" t="36219" r="7181" b="27360"/>
          <a:stretch/>
        </p:blipFill>
        <p:spPr>
          <a:xfrm>
            <a:off x="305738" y="3107507"/>
            <a:ext cx="8532523" cy="29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6. </a:t>
            </a:r>
            <a:r>
              <a:rPr lang="en-US" dirty="0" err="1" smtClean="0"/>
              <a:t>Mengeksekusi</a:t>
            </a:r>
            <a:r>
              <a:rPr lang="en-US" dirty="0" smtClean="0"/>
              <a:t> </a:t>
            </a:r>
            <a:r>
              <a:rPr lang="en-US" dirty="0" err="1"/>
              <a:t>Aplikasi</a:t>
            </a:r>
            <a:r>
              <a:rPr lang="en-US" dirty="0"/>
              <a:t> (Project)</a:t>
            </a:r>
          </a:p>
        </p:txBody>
      </p:sp>
    </p:spTree>
    <p:extLst>
      <p:ext uri="{BB962C8B-B14F-4D97-AF65-F5344CB8AC3E}">
        <p14:creationId xmlns:p14="http://schemas.microsoft.com/office/powerpoint/2010/main" val="787001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Mengeksekusi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(Project)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Eksekusi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(project)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menu </a:t>
            </a:r>
            <a:r>
              <a:rPr lang="en-US" dirty="0" err="1" smtClean="0"/>
              <a:t>Run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Run</a:t>
            </a:r>
            <a:r>
              <a:rPr lang="en-US" dirty="0" smtClean="0"/>
              <a:t> Project,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F6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toolbar Run Project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project,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Run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328" t="4719" r="45572" b="86421"/>
          <a:stretch/>
        </p:blipFill>
        <p:spPr>
          <a:xfrm>
            <a:off x="3275856" y="3940198"/>
            <a:ext cx="5568619" cy="86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184" t="4719" r="46679" b="84453"/>
          <a:stretch/>
        </p:blipFill>
        <p:spPr>
          <a:xfrm>
            <a:off x="4427985" y="5274205"/>
            <a:ext cx="3772348" cy="1037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958" t="12594" r="80439" b="59844"/>
          <a:stretch/>
        </p:blipFill>
        <p:spPr>
          <a:xfrm>
            <a:off x="246531" y="3971604"/>
            <a:ext cx="2813303" cy="262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9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150" y="1628800"/>
            <a:ext cx="7521700" cy="49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5507" cy="478112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/>
              <a:t> panel1 (</a:t>
            </a:r>
            <a:r>
              <a:rPr lang="en-US" dirty="0" err="1"/>
              <a:t>atas</a:t>
            </a:r>
            <a:r>
              <a:rPr lang="en-US" dirty="0" smtClean="0"/>
              <a:t>) </a:t>
            </a:r>
            <a:r>
              <a:rPr lang="en-US" dirty="0" err="1" smtClean="0"/>
              <a:t>tambahkan</a:t>
            </a:r>
            <a:r>
              <a:rPr lang="en-US" dirty="0" smtClean="0"/>
              <a:t> 5 Label </a:t>
            </a:r>
            <a:r>
              <a:rPr lang="en-US" dirty="0" err="1" smtClean="0"/>
              <a:t>dari</a:t>
            </a:r>
            <a:r>
              <a:rPr lang="en-US" dirty="0" smtClean="0"/>
              <a:t> Palette </a:t>
            </a:r>
            <a:r>
              <a:rPr lang="en-US" dirty="0" err="1" smtClean="0"/>
              <a:t>grup</a:t>
            </a:r>
            <a:r>
              <a:rPr lang="en-US" dirty="0" smtClean="0"/>
              <a:t> Swing Controls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r>
              <a:rPr lang="en-US" dirty="0" smtClean="0"/>
              <a:t>, agar rata </a:t>
            </a:r>
            <a:r>
              <a:rPr lang="en-US" dirty="0" err="1" smtClean="0"/>
              <a:t>kanan</a:t>
            </a:r>
            <a:r>
              <a:rPr lang="en-US" dirty="0" smtClean="0"/>
              <a:t>,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putus-putus</a:t>
            </a:r>
            <a:r>
              <a:rPr lang="en-US" dirty="0" smtClean="0"/>
              <a:t> di </a:t>
            </a:r>
            <a:r>
              <a:rPr lang="en-US" dirty="0" err="1" smtClean="0"/>
              <a:t>sebelah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(</a:t>
            </a:r>
            <a:r>
              <a:rPr lang="en-US" dirty="0" err="1" smtClean="0"/>
              <a:t>boleh</a:t>
            </a:r>
            <a:r>
              <a:rPr lang="en-US" dirty="0" smtClean="0"/>
              <a:t> </a:t>
            </a:r>
            <a:r>
              <a:rPr lang="en-US" dirty="0" err="1" smtClean="0"/>
              <a:t>sebaliknya</a:t>
            </a:r>
            <a:r>
              <a:rPr lang="en-US" dirty="0" smtClean="0"/>
              <a:t>,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keinginan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14" t="19035" r="64943" b="50985"/>
          <a:stretch/>
        </p:blipFill>
        <p:spPr>
          <a:xfrm>
            <a:off x="5111951" y="1600200"/>
            <a:ext cx="357484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Mendesain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Form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5507" cy="4781127"/>
          </a:xfrm>
        </p:spPr>
        <p:txBody>
          <a:bodyPr>
            <a:norm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Label, </a:t>
            </a:r>
            <a:r>
              <a:rPr lang="en-US" dirty="0" err="1" smtClean="0"/>
              <a:t>pilih</a:t>
            </a:r>
            <a:r>
              <a:rPr lang="en-US" dirty="0" smtClean="0"/>
              <a:t> Edit Text,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teks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NIM, Nama, Semester, </a:t>
            </a:r>
            <a:r>
              <a:rPr lang="en-US" dirty="0" err="1" smtClean="0"/>
              <a:t>Kelas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115" t="18767" r="58855" b="53937"/>
          <a:stretch/>
        </p:blipFill>
        <p:spPr>
          <a:xfrm>
            <a:off x="4937050" y="1601823"/>
            <a:ext cx="374975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Pemrograman I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Peraturan Perkuliahan&amp;quot;&quot;/&gt;&lt;property id=&quot;20307&quot; value=&quot;257&quot;/&gt;&lt;/object&gt;&lt;object type=&quot;3&quot; unique_id=&quot;10006&quot;&gt;&lt;property id=&quot;20148&quot; value=&quot;5&quot;/&gt;&lt;property id=&quot;20300&quot; value=&quot;Slide 3 - &amp;quot;Tugas&amp;quot;&quot;/&gt;&lt;property id=&quot;20307&quot; value=&quot;258&quot;/&gt;&lt;/object&gt;&lt;object type=&quot;3&quot; unique_id=&quot;10007&quot;&gt;&lt;property id=&quot;20148&quot; value=&quot;5&quot;/&gt;&lt;property id=&quot;20300&quot; value=&quot;Slide 4 - &amp;quot;SAP&amp;quot;&quot;/&gt;&lt;property id=&quot;20307&quot; value=&quot;259&quot;/&gt;&lt;/object&gt;&lt;object type=&quot;3&quot; unique_id=&quot;10008&quot;&gt;&lt;property id=&quot;20148&quot; value=&quot;5&quot;/&gt;&lt;property id=&quot;20300&quot; value=&quot;Slide 5 - &amp;quot;Penilaian&amp;quot;&quot;/&gt;&lt;property id=&quot;20307&quot; value=&quot;260&quot;/&gt;&lt;/object&gt;&lt;object type=&quot;3&quot; unique_id=&quot;10009&quot;&gt;&lt;property id=&quot;20148&quot; value=&quot;5&quot;/&gt;&lt;property id=&quot;20300&quot; value=&quot;Slide 6 - &amp;quot;Mengapa Belajar Java&amp;quot;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4&quot;/&gt;&lt;/object&gt;&lt;object type=&quot;3&quot; unique_id=&quot;10011&quot;&gt;&lt;property id=&quot;20148&quot; value=&quot;5&quot;/&gt;&lt;property id=&quot;20300&quot; value=&quot;Slide 8&quot;/&gt;&lt;property id=&quot;20307&quot; value=&quot;265&quot;/&gt;&lt;/object&gt;&lt;object type=&quot;3&quot; unique_id=&quot;10012&quot;&gt;&lt;property id=&quot;20148&quot; value=&quot;5&quot;/&gt;&lt;property id=&quot;20300&quot; value=&quot;Slide 9 - &amp;quot;Java Overview&amp;quot;&quot;/&gt;&lt;property id=&quot;20307&quot; value=&quot;263&quot;/&gt;&lt;/object&gt;&lt;object type=&quot;3&quot; unique_id=&quot;10013&quot;&gt;&lt;property id=&quot;20148&quot; value=&quot;5&quot;/&gt;&lt;property id=&quot;20300&quot; value=&quot;Slide 10 - &amp;quot;Java Certification&amp;quot;&quot;/&gt;&lt;property id=&quot;20307&quot; value=&quot;26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4734</TotalTime>
  <Words>2428</Words>
  <Application>Microsoft Office PowerPoint</Application>
  <PresentationFormat>On-screen Show (4:3)</PresentationFormat>
  <Paragraphs>276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Webdings</vt:lpstr>
      <vt:lpstr>Office Theme</vt:lpstr>
      <vt:lpstr>PEMROGRAMAN  II</vt:lpstr>
      <vt:lpstr>Aplikasi Desktop</vt:lpstr>
      <vt:lpstr>1. Form Mahasiswa</vt:lpstr>
      <vt:lpstr>Menambahkan dan Mendesain Form Mahasiswa</vt:lpstr>
      <vt:lpstr>Menambahkan dan Mendesain Form Mahasiswa</vt:lpstr>
      <vt:lpstr>Menambahkan dan Mendesain Form Mahasiswa</vt:lpstr>
      <vt:lpstr>Menambahkan dan Mendesain Form Mahasiswa</vt:lpstr>
      <vt:lpstr>Menambahkan dan Mendesain Form Mahasiswa</vt:lpstr>
      <vt:lpstr>Menambahkan dan Mendesain Form Mahasiswa</vt:lpstr>
      <vt:lpstr>Menambahkan dan Mendesain Form Mahasiswa</vt:lpstr>
      <vt:lpstr>Menambahkan dan Mendesain Form Mahasiswa</vt:lpstr>
      <vt:lpstr>Menambahkan dan Mendesain Form Mahasiswa</vt:lpstr>
      <vt:lpstr>Menambahkan Source Code Form Mahasiswa</vt:lpstr>
      <vt:lpstr>Menambahkan Source Code Form Mahasiswa</vt:lpstr>
      <vt:lpstr>Menambahkan Source Code Form Mahasiswa</vt:lpstr>
      <vt:lpstr>Menambahkan Source Code Form Mahasiswa</vt:lpstr>
      <vt:lpstr>Menambahkan Source Code Form Mahasiswa</vt:lpstr>
      <vt:lpstr>Menambahkan Source Code Form Mahasiswa</vt:lpstr>
      <vt:lpstr>2. Form Lihat Mahasiswa</vt:lpstr>
      <vt:lpstr>Menambahkan dan Mendesain Form Lihat Mahasiswa</vt:lpstr>
      <vt:lpstr>Menambahkan dan Mendesain Form Lihat Mahasiswa</vt:lpstr>
      <vt:lpstr>Menambahkan dan Mendesain Form Lihat Mahasiswa</vt:lpstr>
      <vt:lpstr>Menambahkan dan Mendesain Form Lihat Mahasiswa</vt:lpstr>
      <vt:lpstr>Menambahkan dan Mendesain Form Lihat Mahasiswa</vt:lpstr>
      <vt:lpstr>Menambahkan dan Mendesain Form Lihat Mahasiswa</vt:lpstr>
      <vt:lpstr>Menambahkan dan Mendesain Form Lihat Mahasiswa</vt:lpstr>
      <vt:lpstr>Menambahkan dan Mendesain Form Lihat Mahasiswa</vt:lpstr>
      <vt:lpstr>Menambahkan dan Mendesain Form Lihat Mahasiswa</vt:lpstr>
      <vt:lpstr>Menambahkan Source Code Form Lihat Mahasiswa</vt:lpstr>
      <vt:lpstr>Menambahkan Source Code Form Lihat Mahasiswa</vt:lpstr>
      <vt:lpstr>Menambahkan Source Code Form Lihat Mahasiswa</vt:lpstr>
      <vt:lpstr>Menambahkan Source Code Form Lihat Mahasiswa</vt:lpstr>
      <vt:lpstr>Menambahkan Source Code Form Lihat Mahasiswa</vt:lpstr>
      <vt:lpstr>Menambahkan Source Code Form Lihat Mahasiswa</vt:lpstr>
      <vt:lpstr>Menambahkan Source Code Form Lihat Mahasiswa</vt:lpstr>
      <vt:lpstr>Menambahkan Source Code Form Lihat Mahasiswa</vt:lpstr>
      <vt:lpstr>3. Form Mata Kuliah</vt:lpstr>
      <vt:lpstr>Menambahkan dan Mendesain Form Mata Kuliah</vt:lpstr>
      <vt:lpstr>Menambahkan dan Mendesain Form Mata Kuliah</vt:lpstr>
      <vt:lpstr>Menambahkan dan Mendesain Form Mata Kuliah</vt:lpstr>
      <vt:lpstr>Menambahkan dan Mendesain Form Mata Kuliah</vt:lpstr>
      <vt:lpstr>Menambahkan dan Mendesain Form Mata Kuliah</vt:lpstr>
      <vt:lpstr>Menambahkan dan Mendesain Form Mata Kuliah</vt:lpstr>
      <vt:lpstr>Menambahkan dan Mendesain Form Mata Kuliah</vt:lpstr>
      <vt:lpstr>Menambahkan dan Mendesain Form Mata Kuliah</vt:lpstr>
      <vt:lpstr>Menambahkan dan Mendesain Form Mata Kuliah</vt:lpstr>
      <vt:lpstr>Menambahkan Source Code Form Mata Kuliah</vt:lpstr>
      <vt:lpstr>Menambahkan Source Code Form Mata Kuliah</vt:lpstr>
      <vt:lpstr>Menambahkan Source Code Form Mata Kuliah</vt:lpstr>
      <vt:lpstr>Menambahkan Source Code Form Mata Kuliah</vt:lpstr>
      <vt:lpstr>Menambahkan Source Code Form Mata Kuliah</vt:lpstr>
      <vt:lpstr>4. Form Lihat Mata Kuliah</vt:lpstr>
      <vt:lpstr>Menambahkan dan Mendesain Form Lihat Mata Kuliah</vt:lpstr>
      <vt:lpstr>Menambahkan dan Mendesain Form Lihat Mata Kuliah</vt:lpstr>
      <vt:lpstr>Menambahkan dan Mendesain Form Lihat Mata Kuliah</vt:lpstr>
      <vt:lpstr>Menambahkan dan Mendesain Form Lihat Mata Kuliah</vt:lpstr>
      <vt:lpstr>Menambahkan dan Mendesain Form Lihat Mata Kuliah</vt:lpstr>
      <vt:lpstr>Menambahkan dan Mendesain Form Lihat Mata Kuliah</vt:lpstr>
      <vt:lpstr>Menambahkan dan Mendesain Form Lihat Mata Kuliah</vt:lpstr>
      <vt:lpstr>Menambahkan dan Mendesain Form Lihat Mata Kuliah</vt:lpstr>
      <vt:lpstr>Menambahkan dan Mendesain Form Lihat Mata Kuliah</vt:lpstr>
      <vt:lpstr>Menambahkan Source Code Form Lihat Mata Kuliah</vt:lpstr>
      <vt:lpstr>Menambahkan Source Code Form Lihat Mata Kuliah</vt:lpstr>
      <vt:lpstr>Menambahkan Source Code Form Lihat Mata Kuliah</vt:lpstr>
      <vt:lpstr>Menambahkan Source Code Form Lihat Mata Kuliah</vt:lpstr>
      <vt:lpstr>Menambahkan Source Code Form Lihat Mahasiswa</vt:lpstr>
      <vt:lpstr>Menambahkan Source Code Form Lihat Mahasiswa</vt:lpstr>
      <vt:lpstr>Menambahkan Source Code Form Lihat Mata Kuliah</vt:lpstr>
      <vt:lpstr>Menambahkan Source Code Form Lihat Mata Kuliah</vt:lpstr>
      <vt:lpstr>5. Menambahkan Source Code di Form Utama</vt:lpstr>
      <vt:lpstr>Menambahkan Source Code di Form Utama</vt:lpstr>
      <vt:lpstr>Menambahkan Source Code di Form Utama</vt:lpstr>
      <vt:lpstr>Menambahkan Source Code di Form Utama</vt:lpstr>
      <vt:lpstr>Menambahkan Source Code di Form Utama</vt:lpstr>
      <vt:lpstr>Menambahkan Source Code di Form Utama</vt:lpstr>
      <vt:lpstr>Menambahkan Source Code di Form Utama</vt:lpstr>
      <vt:lpstr>6. Mengeksekusi Aplikasi (Project)</vt:lpstr>
      <vt:lpstr>Mengeksekusi Aplikasi (Project)</vt:lpstr>
      <vt:lpstr>Tampilan Hasil Eksekusi</vt:lpstr>
    </vt:vector>
  </TitlesOfParts>
  <Company>aries.saifudin@yahoo.co.id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Visual Dasar</dc:title>
  <dc:creator>Aries Saifudin</dc:creator>
  <cp:lastModifiedBy>User</cp:lastModifiedBy>
  <cp:revision>247</cp:revision>
  <dcterms:created xsi:type="dcterms:W3CDTF">2011-03-12T20:08:54Z</dcterms:created>
  <dcterms:modified xsi:type="dcterms:W3CDTF">2021-09-06T01:38:52Z</dcterms:modified>
</cp:coreProperties>
</file>